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402" r:id="rId2"/>
    <p:sldId id="403" r:id="rId3"/>
    <p:sldId id="264" r:id="rId4"/>
    <p:sldId id="277" r:id="rId5"/>
    <p:sldId id="278" r:id="rId6"/>
    <p:sldId id="317" r:id="rId7"/>
    <p:sldId id="282" r:id="rId8"/>
    <p:sldId id="325" r:id="rId9"/>
    <p:sldId id="339" r:id="rId10"/>
    <p:sldId id="332" r:id="rId11"/>
    <p:sldId id="302" r:id="rId12"/>
    <p:sldId id="340" r:id="rId13"/>
    <p:sldId id="342" r:id="rId14"/>
    <p:sldId id="306" r:id="rId15"/>
    <p:sldId id="308" r:id="rId16"/>
    <p:sldId id="309" r:id="rId17"/>
    <p:sldId id="390" r:id="rId18"/>
    <p:sldId id="345" r:id="rId19"/>
    <p:sldId id="346" r:id="rId20"/>
    <p:sldId id="391" r:id="rId21"/>
    <p:sldId id="352" r:id="rId22"/>
    <p:sldId id="392" r:id="rId23"/>
    <p:sldId id="310" r:id="rId24"/>
    <p:sldId id="353" r:id="rId25"/>
    <p:sldId id="347" r:id="rId26"/>
    <p:sldId id="314" r:id="rId27"/>
    <p:sldId id="393" r:id="rId28"/>
    <p:sldId id="348" r:id="rId29"/>
    <p:sldId id="351" r:id="rId30"/>
    <p:sldId id="355" r:id="rId31"/>
    <p:sldId id="395" r:id="rId32"/>
    <p:sldId id="396" r:id="rId33"/>
    <p:sldId id="354" r:id="rId34"/>
    <p:sldId id="398" r:id="rId35"/>
    <p:sldId id="357" r:id="rId36"/>
    <p:sldId id="358" r:id="rId37"/>
    <p:sldId id="359" r:id="rId38"/>
    <p:sldId id="397" r:id="rId39"/>
    <p:sldId id="364" r:id="rId40"/>
    <p:sldId id="365" r:id="rId41"/>
    <p:sldId id="366" r:id="rId42"/>
    <p:sldId id="399" r:id="rId43"/>
    <p:sldId id="400" r:id="rId44"/>
    <p:sldId id="438" r:id="rId45"/>
    <p:sldId id="447" r:id="rId46"/>
    <p:sldId id="448" r:id="rId47"/>
    <p:sldId id="449" r:id="rId48"/>
    <p:sldId id="407" r:id="rId49"/>
    <p:sldId id="427" r:id="rId50"/>
    <p:sldId id="437" r:id="rId5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2718" autoAdjust="0"/>
  </p:normalViewPr>
  <p:slideViewPr>
    <p:cSldViewPr>
      <p:cViewPr>
        <p:scale>
          <a:sx n="50" d="100"/>
          <a:sy n="50" d="100"/>
        </p:scale>
        <p:origin x="-2136"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EAA36-9C9E-4373-A1F0-70DF9E9610A4}" type="datetimeFigureOut">
              <a:rPr lang="es-MX" smtClean="0"/>
              <a:pPr/>
              <a:t>21/02/2012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BA2E95-C13C-45B8-AE20-678AEF584613}" type="slidenum">
              <a:rPr lang="es-MX" smtClean="0"/>
              <a:pPr/>
              <a:t>‹Nº›</a:t>
            </a:fld>
            <a:endParaRPr lang="es-MX"/>
          </a:p>
        </p:txBody>
      </p:sp>
    </p:spTree>
    <p:extLst>
      <p:ext uri="{BB962C8B-B14F-4D97-AF65-F5344CB8AC3E}">
        <p14:creationId xmlns="" xmlns:p14="http://schemas.microsoft.com/office/powerpoint/2010/main" val="371400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DEBA2E95-C13C-45B8-AE20-678AEF584613}" type="slidenum">
              <a:rPr lang="es-MX" smtClean="0"/>
              <a:pPr/>
              <a:t>5</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9A73F5-2900-45DE-A4FB-9FAE498DDDE3}" type="slidenum">
              <a:rPr lang="es-ES_tradnl"/>
              <a:pPr/>
              <a:t>45</a:t>
            </a:fld>
            <a:endParaRPr lang="es-ES_tradnl"/>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s-ES_tradnl"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9A73F5-2900-45DE-A4FB-9FAE498DDDE3}" type="slidenum">
              <a:rPr lang="es-ES_tradnl"/>
              <a:pPr/>
              <a:t>46</a:t>
            </a:fld>
            <a:endParaRPr lang="es-ES_tradnl"/>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s-ES_tradnl"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9A73F5-2900-45DE-A4FB-9FAE498DDDE3}" type="slidenum">
              <a:rPr lang="es-ES_tradnl"/>
              <a:pPr/>
              <a:t>47</a:t>
            </a:fld>
            <a:endParaRPr lang="es-ES_tradnl"/>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s-ES_tradnl"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9A73F5-2900-45DE-A4FB-9FAE498DDDE3}" type="slidenum">
              <a:rPr lang="es-ES_tradnl"/>
              <a:pPr/>
              <a:t>48</a:t>
            </a:fld>
            <a:endParaRPr lang="es-ES_tradnl"/>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s-ES_tradnl"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9A73F5-2900-45DE-A4FB-9FAE498DDDE3}" type="slidenum">
              <a:rPr lang="es-ES_tradnl"/>
              <a:pPr/>
              <a:t>49</a:t>
            </a:fld>
            <a:endParaRPr lang="es-ES_tradnl"/>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s-ES_trad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DEBA2E95-C13C-45B8-AE20-678AEF584613}" type="slidenum">
              <a:rPr lang="es-MX" smtClean="0"/>
              <a:pPr/>
              <a:t>7</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DEBA2E95-C13C-45B8-AE20-678AEF584613}" type="slidenum">
              <a:rPr lang="es-MX" smtClean="0"/>
              <a:pPr/>
              <a:t>9</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DEBA2E95-C13C-45B8-AE20-678AEF584613}" type="slidenum">
              <a:rPr lang="es-MX" smtClean="0"/>
              <a:pPr/>
              <a:t>23</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0E8EF-FE28-4973-AF9C-6E9B09F82858}" type="slidenum">
              <a:rPr lang="es-ES_tradnl"/>
              <a:pPr/>
              <a:t>34</a:t>
            </a:fld>
            <a:endParaRPr lang="es-ES_tradnl"/>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DEBA2E95-C13C-45B8-AE20-678AEF584613}" type="slidenum">
              <a:rPr lang="es-MX" smtClean="0"/>
              <a:pPr/>
              <a:t>36</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63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AR" smtClean="0"/>
          </a:p>
        </p:txBody>
      </p:sp>
      <p:sp>
        <p:nvSpPr>
          <p:cNvPr id="5632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lIns="91596" tIns="45798" rIns="91596" bIns="45798" anchor="b"/>
          <a:lstStyle/>
          <a:p>
            <a:pPr algn="r" defTabSz="912813"/>
            <a:fld id="{A139FAA1-CC9C-4C30-8E44-A95FCD85E5B4}" type="slidenum">
              <a:rPr lang="es-ES" sz="1200">
                <a:latin typeface="Calibri" pitchFamily="34" charset="0"/>
              </a:rPr>
              <a:pPr algn="r" defTabSz="912813"/>
              <a:t>42</a:t>
            </a:fld>
            <a:endParaRPr lang="es-E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14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AR" smtClean="0"/>
          </a:p>
        </p:txBody>
      </p:sp>
      <p:sp>
        <p:nvSpPr>
          <p:cNvPr id="614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E6E2DE49-377C-4F5C-B88D-C5621EC7EEA1}" type="slidenum">
              <a:rPr lang="es-ES" smtClean="0"/>
              <a:pPr defTabSz="912813" fontAlgn="base">
                <a:spcBef>
                  <a:spcPct val="0"/>
                </a:spcBef>
                <a:spcAft>
                  <a:spcPct val="0"/>
                </a:spcAft>
                <a:defRPr/>
              </a:pPr>
              <a:t>43</a:t>
            </a:fld>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9A73F5-2900-45DE-A4FB-9FAE498DDDE3}" type="slidenum">
              <a:rPr lang="es-ES_tradnl"/>
              <a:pPr/>
              <a:t>44</a:t>
            </a:fld>
            <a:endParaRPr lang="es-ES_tradnl"/>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s-ES_tradn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52B32C7B-F731-4C48-8710-3A01EF8F5C79}" type="datetimeFigureOut">
              <a:rPr lang="es-MX" smtClean="0"/>
              <a:pPr/>
              <a:t>21/02/2012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A0B01C-3242-49B6-9074-2A3ADA7B964D}"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2B32C7B-F731-4C48-8710-3A01EF8F5C79}" type="datetimeFigureOut">
              <a:rPr lang="es-MX" smtClean="0"/>
              <a:pPr/>
              <a:t>21/02/2012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A0B01C-3242-49B6-9074-2A3ADA7B964D}"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2B32C7B-F731-4C48-8710-3A01EF8F5C79}" type="datetimeFigureOut">
              <a:rPr lang="es-MX" smtClean="0"/>
              <a:pPr/>
              <a:t>21/02/2012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A0B01C-3242-49B6-9074-2A3ADA7B964D}"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2B32C7B-F731-4C48-8710-3A01EF8F5C79}" type="datetimeFigureOut">
              <a:rPr lang="es-MX" smtClean="0"/>
              <a:pPr/>
              <a:t>21/02/2012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A0B01C-3242-49B6-9074-2A3ADA7B964D}"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2B32C7B-F731-4C48-8710-3A01EF8F5C79}" type="datetimeFigureOut">
              <a:rPr lang="es-MX" smtClean="0"/>
              <a:pPr/>
              <a:t>21/02/2012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A0B01C-3242-49B6-9074-2A3ADA7B964D}"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52B32C7B-F731-4C48-8710-3A01EF8F5C79}" type="datetimeFigureOut">
              <a:rPr lang="es-MX" smtClean="0"/>
              <a:pPr/>
              <a:t>21/02/2012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A0B01C-3242-49B6-9074-2A3ADA7B964D}"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52B32C7B-F731-4C48-8710-3A01EF8F5C79}" type="datetimeFigureOut">
              <a:rPr lang="es-MX" smtClean="0"/>
              <a:pPr/>
              <a:t>21/02/2012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6A0B01C-3242-49B6-9074-2A3ADA7B964D}"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52B32C7B-F731-4C48-8710-3A01EF8F5C79}" type="datetimeFigureOut">
              <a:rPr lang="es-MX" smtClean="0"/>
              <a:pPr/>
              <a:t>21/02/2012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6A0B01C-3242-49B6-9074-2A3ADA7B964D}"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2B32C7B-F731-4C48-8710-3A01EF8F5C79}" type="datetimeFigureOut">
              <a:rPr lang="es-MX" smtClean="0"/>
              <a:pPr/>
              <a:t>21/02/2012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6A0B01C-3242-49B6-9074-2A3ADA7B964D}"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2B32C7B-F731-4C48-8710-3A01EF8F5C79}" type="datetimeFigureOut">
              <a:rPr lang="es-MX" smtClean="0"/>
              <a:pPr/>
              <a:t>21/02/2012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A0B01C-3242-49B6-9074-2A3ADA7B964D}"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2B32C7B-F731-4C48-8710-3A01EF8F5C79}" type="datetimeFigureOut">
              <a:rPr lang="es-MX" smtClean="0"/>
              <a:pPr/>
              <a:t>21/02/2012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A0B01C-3242-49B6-9074-2A3ADA7B964D}"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32C7B-F731-4C48-8710-3A01EF8F5C79}" type="datetimeFigureOut">
              <a:rPr lang="es-MX" smtClean="0"/>
              <a:pPr/>
              <a:t>21/02/2012</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A0B01C-3242-49B6-9074-2A3ADA7B964D}"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wmf"/><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00100" y="1285860"/>
            <a:ext cx="6858048" cy="4031873"/>
          </a:xfrm>
          <a:prstGeom prst="rect">
            <a:avLst/>
          </a:prstGeom>
        </p:spPr>
        <p:txBody>
          <a:bodyPr wrap="square">
            <a:spAutoFit/>
          </a:bodyPr>
          <a:lstStyle/>
          <a:p>
            <a:pPr algn="ctr"/>
            <a:r>
              <a:rPr lang="es-E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s-ES" sz="4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CARACTERISTICAS DE LAS ORGANIZACIONES </a:t>
            </a:r>
          </a:p>
          <a:p>
            <a:pPr algn="ctr"/>
            <a:r>
              <a:rPr lang="es-ES" sz="4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ETNICO-TERRITORIALES</a:t>
            </a:r>
          </a:p>
          <a:p>
            <a:pPr algn="ctr"/>
            <a:endParaRPr lang="es-ES" sz="4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lgn="ctr"/>
            <a:r>
              <a:rPr lang="es-ES" sz="4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Por: Aquileo </a:t>
            </a:r>
            <a:r>
              <a:rPr lang="es-ES" sz="44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Yagarí</a:t>
            </a:r>
            <a:endParaRPr lang="es-ES" sz="4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lgn="ctr"/>
            <a:r>
              <a:rPr lang="es-ES"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Escuela Interétnica de Jenzera</a:t>
            </a:r>
            <a:endParaRPr lang="es-AR"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0" y="428604"/>
            <a:ext cx="9144000" cy="596882"/>
          </a:xfrm>
        </p:spPr>
        <p:txBody>
          <a:bodyPr>
            <a:normAutofit/>
          </a:bodyPr>
          <a:lstStyle/>
          <a:p>
            <a:r>
              <a:rPr lang="es-ES" sz="2800" b="1" dirty="0"/>
              <a:t>LEYES DE INDIAS.</a:t>
            </a:r>
          </a:p>
        </p:txBody>
      </p:sp>
      <p:sp>
        <p:nvSpPr>
          <p:cNvPr id="4" name="3 CuadroTexto"/>
          <p:cNvSpPr txBox="1"/>
          <p:nvPr/>
        </p:nvSpPr>
        <p:spPr>
          <a:xfrm>
            <a:off x="214282" y="1000108"/>
            <a:ext cx="8501122" cy="4893647"/>
          </a:xfrm>
          <a:prstGeom prst="rect">
            <a:avLst/>
          </a:prstGeom>
          <a:noFill/>
        </p:spPr>
        <p:txBody>
          <a:bodyPr wrap="square" rtlCol="0">
            <a:spAutoFit/>
          </a:bodyPr>
          <a:lstStyle/>
          <a:p>
            <a:pPr algn="just"/>
            <a:r>
              <a:rPr lang="es-MX" sz="2400" dirty="0" smtClean="0"/>
              <a:t>Los conquistadores introdujeron el  Derecho Romano. así fue naciendo un ordenamiento jurídico </a:t>
            </a:r>
            <a:r>
              <a:rPr lang="es-MX" sz="2400" b="1" dirty="0" smtClean="0"/>
              <a:t>“leyes de Indias” </a:t>
            </a:r>
            <a:r>
              <a:rPr lang="es-MX" sz="2400" dirty="0" smtClean="0"/>
              <a:t>del 27 de diciembre de 1.512, para el regimiento y tratamiento de los indios: suavizar sus obligaciones laborales, regular sus condiciones de vida, velar por su evangelización y enseñanza, descanso de 40 días después de 5 meses de trabajo, debían ser bien alimentados, se prohibía hacer trabajar a las mujeres embarazadas, había que darles casa,  vestidos, se prohibía encarcelarlos o golpearles con palos o látigos, se ordenaba construir templos en todas partes, se haría el adoctrinamiento con dulzura, la enseñanza cristiana sería obligatoria a todos los indígena, sacramentos gratuitos, bautizo a los recién nacidos, monogamia y matrimonio, evitando entre los parientes y registro de nacimientos y defunciones.</a:t>
            </a:r>
            <a:endParaRPr lang="es-MX" sz="2400" dirty="0"/>
          </a:p>
        </p:txBody>
      </p:sp>
      <p:sp>
        <p:nvSpPr>
          <p:cNvPr id="6" name="5 CuadroTexto"/>
          <p:cNvSpPr txBox="1"/>
          <p:nvPr/>
        </p:nvSpPr>
        <p:spPr>
          <a:xfrm>
            <a:off x="0" y="-24"/>
            <a:ext cx="9144000" cy="523220"/>
          </a:xfrm>
          <a:prstGeom prst="rect">
            <a:avLst/>
          </a:prstGeom>
          <a:noFill/>
        </p:spPr>
        <p:txBody>
          <a:bodyPr wrap="square" rtlCol="0">
            <a:spAutoFit/>
          </a:bodyPr>
          <a:lstStyle/>
          <a:p>
            <a:pPr lvl="0" algn="ctr"/>
            <a:r>
              <a:rPr lang="es-ES_tradnl" sz="2800" b="1" dirty="0" smtClean="0">
                <a:latin typeface="Arial" pitchFamily="34" charset="0"/>
                <a:cs typeface="Times New Roman" pitchFamily="18" charset="0"/>
              </a:rPr>
              <a:t>EPOCA DE LA CONQUISTA DE 1.492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0" y="571480"/>
            <a:ext cx="9144000" cy="503237"/>
          </a:xfrm>
        </p:spPr>
        <p:txBody>
          <a:bodyPr>
            <a:noAutofit/>
          </a:bodyPr>
          <a:lstStyle/>
          <a:p>
            <a:r>
              <a:rPr lang="es-ES" sz="2800" b="1" dirty="0" smtClean="0"/>
              <a:t>LA PROPIEDAD DE TIERRA.</a:t>
            </a:r>
            <a:endParaRPr lang="es-ES" sz="2800" b="1" dirty="0"/>
          </a:p>
        </p:txBody>
      </p:sp>
      <p:sp>
        <p:nvSpPr>
          <p:cNvPr id="157699" name="Rectangle 3"/>
          <p:cNvSpPr>
            <a:spLocks noGrp="1" noChangeArrowheads="1"/>
          </p:cNvSpPr>
          <p:nvPr>
            <p:ph type="body" idx="1"/>
          </p:nvPr>
        </p:nvSpPr>
        <p:spPr>
          <a:xfrm>
            <a:off x="285720" y="1214422"/>
            <a:ext cx="8572560" cy="3806834"/>
          </a:xfrm>
        </p:spPr>
        <p:txBody>
          <a:bodyPr>
            <a:noAutofit/>
          </a:bodyPr>
          <a:lstStyle/>
          <a:p>
            <a:pPr algn="just">
              <a:lnSpc>
                <a:spcPct val="80000"/>
              </a:lnSpc>
              <a:buNone/>
            </a:pPr>
            <a:r>
              <a:rPr lang="es-ES" sz="2400" dirty="0" smtClean="0"/>
              <a:t>Iniciaron una campaña que los indígenas eran </a:t>
            </a:r>
            <a:r>
              <a:rPr lang="es-ES" sz="2400" dirty="0" smtClean="0">
                <a:solidFill>
                  <a:schemeClr val="hlink"/>
                </a:solidFill>
              </a:rPr>
              <a:t>flojos para el trabajo y amigos del ocio</a:t>
            </a:r>
            <a:r>
              <a:rPr lang="es-ES" sz="2400" dirty="0" smtClean="0"/>
              <a:t>. Esta trajo como consecuencia a que los indígenas debían “ser compelidos a trabajar” y repartirlos entre los conquistadores, a adoctrinarlos y enseñarles los usos de una “civilización superior” a cambio de que los indígenas trabajaran sin remuneración varios días de la semana en las grandes haciendas. </a:t>
            </a:r>
            <a:endParaRPr lang="es-MX" sz="2400" dirty="0" smtClean="0"/>
          </a:p>
          <a:p>
            <a:pPr algn="just">
              <a:lnSpc>
                <a:spcPct val="80000"/>
              </a:lnSpc>
              <a:buNone/>
            </a:pPr>
            <a:endParaRPr lang="es-MX" sz="2400" dirty="0" smtClean="0"/>
          </a:p>
          <a:p>
            <a:pPr algn="just">
              <a:lnSpc>
                <a:spcPct val="80000"/>
              </a:lnSpc>
              <a:buNone/>
            </a:pPr>
            <a:r>
              <a:rPr lang="es-MX" sz="2400" dirty="0" smtClean="0"/>
              <a:t>Durante  la 1ª mitad del siglo XVI La Corona otorgó </a:t>
            </a:r>
            <a:r>
              <a:rPr lang="es-MX" sz="2400" dirty="0" smtClean="0">
                <a:solidFill>
                  <a:srgbClr val="FF0000"/>
                </a:solidFill>
              </a:rPr>
              <a:t>mercedes reales</a:t>
            </a:r>
            <a:r>
              <a:rPr lang="es-MX" sz="2400" dirty="0" smtClean="0"/>
              <a:t>, para asignar extensos territorios como recompensa a los conquistadores, do</a:t>
            </a:r>
            <a:r>
              <a:rPr lang="es-ES" sz="2400" dirty="0" smtClean="0"/>
              <a:t>s  factores se combinaron: </a:t>
            </a:r>
            <a:r>
              <a:rPr lang="es-ES" sz="2400" dirty="0" smtClean="0">
                <a:solidFill>
                  <a:srgbClr val="FF0000"/>
                </a:solidFill>
              </a:rPr>
              <a:t>la valorización de la tierra</a:t>
            </a:r>
            <a:r>
              <a:rPr lang="es-ES" sz="2400" dirty="0" smtClean="0"/>
              <a:t> y </a:t>
            </a:r>
            <a:r>
              <a:rPr lang="es-ES" sz="2400" dirty="0" smtClean="0">
                <a:solidFill>
                  <a:srgbClr val="FF0000"/>
                </a:solidFill>
              </a:rPr>
              <a:t>las necesidades económicas del real erario</a:t>
            </a:r>
            <a:r>
              <a:rPr lang="es-ES" sz="2400" dirty="0" smtClean="0"/>
              <a:t>; esto supuso dos sistemas: </a:t>
            </a:r>
            <a:r>
              <a:rPr lang="es-ES" sz="2400" dirty="0" smtClean="0">
                <a:solidFill>
                  <a:schemeClr val="hlink"/>
                </a:solidFill>
              </a:rPr>
              <a:t>la venta</a:t>
            </a:r>
            <a:r>
              <a:rPr lang="es-ES" sz="2400" dirty="0" smtClean="0"/>
              <a:t>, que se realizaba en pública subasta con adjudicación al mejor postor y la </a:t>
            </a:r>
            <a:r>
              <a:rPr lang="es-ES" sz="2400" dirty="0" smtClean="0">
                <a:solidFill>
                  <a:schemeClr val="hlink"/>
                </a:solidFill>
              </a:rPr>
              <a:t>merced</a:t>
            </a:r>
            <a:r>
              <a:rPr lang="es-ES" sz="2400" dirty="0" smtClean="0"/>
              <a:t>, en la que predominaba el interés por fijar nuevos núcleos de población. </a:t>
            </a:r>
          </a:p>
          <a:p>
            <a:pPr algn="just">
              <a:lnSpc>
                <a:spcPct val="80000"/>
              </a:lnSpc>
              <a:buNone/>
            </a:pPr>
            <a:endParaRPr lang="es-ES" sz="2000" dirty="0" smtClean="0"/>
          </a:p>
          <a:p>
            <a:pPr algn="just">
              <a:lnSpc>
                <a:spcPct val="80000"/>
              </a:lnSpc>
              <a:buNone/>
            </a:pPr>
            <a:endParaRPr lang="es-ES" sz="2000" dirty="0" smtClean="0"/>
          </a:p>
          <a:p>
            <a:pPr algn="just">
              <a:lnSpc>
                <a:spcPct val="80000"/>
              </a:lnSpc>
              <a:buFont typeface="Wingdings" pitchFamily="2" charset="2"/>
              <a:buNone/>
            </a:pPr>
            <a:endParaRPr lang="es-ES" sz="2000" dirty="0" smtClean="0"/>
          </a:p>
        </p:txBody>
      </p:sp>
      <p:sp>
        <p:nvSpPr>
          <p:cNvPr id="4" name="3 Rectángulo"/>
          <p:cNvSpPr/>
          <p:nvPr/>
        </p:nvSpPr>
        <p:spPr>
          <a:xfrm>
            <a:off x="0" y="0"/>
            <a:ext cx="9144000" cy="523220"/>
          </a:xfrm>
          <a:prstGeom prst="rect">
            <a:avLst/>
          </a:prstGeom>
        </p:spPr>
        <p:txBody>
          <a:bodyPr wrap="square">
            <a:spAutoFit/>
          </a:bodyPr>
          <a:lstStyle/>
          <a:p>
            <a:pPr lvl="0" algn="ctr" eaLnBrk="0" fontAlgn="base" hangingPunct="0">
              <a:spcBef>
                <a:spcPct val="0"/>
              </a:spcBef>
              <a:spcAft>
                <a:spcPct val="0"/>
              </a:spcAft>
            </a:pPr>
            <a:r>
              <a:rPr lang="es-ES_tradnl" sz="2800" b="1" dirty="0" smtClean="0">
                <a:latin typeface="Arial" pitchFamily="34" charset="0"/>
                <a:ea typeface="Calibri" pitchFamily="34" charset="0"/>
                <a:cs typeface="Times New Roman" pitchFamily="18" charset="0"/>
              </a:rPr>
              <a:t>ÉPOCA COLONIAL (268) AÑOS 1.542-1.810</a:t>
            </a:r>
            <a:endParaRPr lang="es-MX" sz="2800" b="1" dirty="0" smtClean="0">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0" y="571480"/>
            <a:ext cx="9144000" cy="503237"/>
          </a:xfrm>
        </p:spPr>
        <p:txBody>
          <a:bodyPr>
            <a:noAutofit/>
          </a:bodyPr>
          <a:lstStyle/>
          <a:p>
            <a:r>
              <a:rPr lang="es-ES" sz="2800" b="1" dirty="0" smtClean="0"/>
              <a:t>LA PROPIEDAD DE TIERRA.</a:t>
            </a:r>
            <a:endParaRPr lang="es-ES" sz="2800" b="1" dirty="0"/>
          </a:p>
        </p:txBody>
      </p:sp>
      <p:sp>
        <p:nvSpPr>
          <p:cNvPr id="157699" name="Rectangle 3"/>
          <p:cNvSpPr>
            <a:spLocks noGrp="1" noChangeArrowheads="1"/>
          </p:cNvSpPr>
          <p:nvPr>
            <p:ph type="body" idx="1"/>
          </p:nvPr>
        </p:nvSpPr>
        <p:spPr>
          <a:xfrm>
            <a:off x="285720" y="1214422"/>
            <a:ext cx="8572560" cy="3806834"/>
          </a:xfrm>
        </p:spPr>
        <p:txBody>
          <a:bodyPr>
            <a:noAutofit/>
          </a:bodyPr>
          <a:lstStyle/>
          <a:p>
            <a:pPr algn="just">
              <a:lnSpc>
                <a:spcPct val="80000"/>
              </a:lnSpc>
              <a:buNone/>
            </a:pPr>
            <a:r>
              <a:rPr lang="es-ES" sz="2400" dirty="0" smtClean="0"/>
              <a:t>En las </a:t>
            </a:r>
            <a:r>
              <a:rPr lang="es-ES" sz="2400" dirty="0" smtClean="0">
                <a:solidFill>
                  <a:schemeClr val="hlink"/>
                </a:solidFill>
              </a:rPr>
              <a:t>mercedes</a:t>
            </a:r>
            <a:r>
              <a:rPr lang="es-ES" sz="2400" dirty="0" smtClean="0"/>
              <a:t> de tierras, permitía acceder a la tierra demostrando su explotación y pagando una suma de dinero llamada “</a:t>
            </a:r>
            <a:r>
              <a:rPr lang="es-ES" sz="2400" dirty="0" smtClean="0">
                <a:solidFill>
                  <a:schemeClr val="accent1"/>
                </a:solidFill>
              </a:rPr>
              <a:t>composició</a:t>
            </a:r>
            <a:r>
              <a:rPr lang="es-ES" sz="2400" dirty="0" smtClean="0"/>
              <a:t>n”, se encuentra, en parte, el origen de la hacienda; esto permitió que los encomenderos se hicieran propietarios. </a:t>
            </a:r>
          </a:p>
          <a:p>
            <a:pPr algn="just">
              <a:lnSpc>
                <a:spcPct val="80000"/>
              </a:lnSpc>
              <a:buNone/>
            </a:pPr>
            <a:r>
              <a:rPr lang="es-ES" sz="2400" dirty="0" smtClean="0"/>
              <a:t> </a:t>
            </a:r>
          </a:p>
          <a:p>
            <a:pPr algn="just">
              <a:lnSpc>
                <a:spcPct val="80000"/>
              </a:lnSpc>
              <a:buNone/>
            </a:pPr>
            <a:r>
              <a:rPr lang="es-ES" sz="2400" dirty="0" smtClean="0"/>
              <a:t>La  real </a:t>
            </a:r>
            <a:r>
              <a:rPr lang="es-ES" sz="2400" dirty="0" smtClean="0">
                <a:solidFill>
                  <a:srgbClr val="FF0000"/>
                </a:solidFill>
              </a:rPr>
              <a:t>cédula del 2 de agosto de 1780,</a:t>
            </a:r>
            <a:r>
              <a:rPr lang="es-ES" sz="2400" dirty="0" smtClean="0"/>
              <a:t> se </a:t>
            </a:r>
            <a:r>
              <a:rPr lang="es-ES" sz="2400" b="1" dirty="0" smtClean="0"/>
              <a:t>concediera tierra graciosamente a todo aquel que la solicitara con ánimo de cultivarla</a:t>
            </a:r>
            <a:r>
              <a:rPr lang="es-ES" sz="2400" dirty="0" smtClean="0"/>
              <a:t>. A  estas alturas una buena cantidad de campesinos blancos, mestizos y mulatos había accedido a la propiedad de parte de las tierras que habían formado parte de pueblos indígenas extinguidos.</a:t>
            </a:r>
          </a:p>
          <a:p>
            <a:pPr algn="just">
              <a:lnSpc>
                <a:spcPct val="80000"/>
              </a:lnSpc>
              <a:buNone/>
            </a:pPr>
            <a:endParaRPr lang="es-ES" sz="2400" dirty="0" smtClean="0"/>
          </a:p>
          <a:p>
            <a:pPr algn="just">
              <a:lnSpc>
                <a:spcPct val="80000"/>
              </a:lnSpc>
              <a:buNone/>
            </a:pPr>
            <a:r>
              <a:rPr lang="es-ES" sz="2400" dirty="0" smtClean="0"/>
              <a:t>Muchas comunidades indígenas </a:t>
            </a:r>
            <a:r>
              <a:rPr lang="es-ES" sz="2400" dirty="0" smtClean="0">
                <a:solidFill>
                  <a:srgbClr val="FF0000"/>
                </a:solidFill>
              </a:rPr>
              <a:t>perdieron sus tierras</a:t>
            </a:r>
            <a:r>
              <a:rPr lang="es-ES" sz="2400" dirty="0" smtClean="0"/>
              <a:t>, por </a:t>
            </a:r>
            <a:r>
              <a:rPr lang="es-ES" sz="2400" dirty="0" smtClean="0">
                <a:solidFill>
                  <a:srgbClr val="FF0000"/>
                </a:solidFill>
              </a:rPr>
              <a:t>usurpación </a:t>
            </a:r>
            <a:r>
              <a:rPr lang="es-ES" sz="2400" dirty="0" smtClean="0"/>
              <a:t>y se instituyó, por parte de los hacendados, </a:t>
            </a:r>
            <a:r>
              <a:rPr lang="es-ES" sz="2400" dirty="0" smtClean="0">
                <a:solidFill>
                  <a:srgbClr val="FF0000"/>
                </a:solidFill>
              </a:rPr>
              <a:t>terrajes</a:t>
            </a:r>
            <a:r>
              <a:rPr lang="es-ES" sz="2400" dirty="0" smtClean="0"/>
              <a:t> en detrimento de los indígenas. </a:t>
            </a:r>
          </a:p>
          <a:p>
            <a:pPr algn="just">
              <a:lnSpc>
                <a:spcPct val="80000"/>
              </a:lnSpc>
              <a:buNone/>
            </a:pPr>
            <a:endParaRPr lang="es-ES" sz="2400" dirty="0" smtClean="0"/>
          </a:p>
          <a:p>
            <a:pPr algn="just">
              <a:lnSpc>
                <a:spcPct val="80000"/>
              </a:lnSpc>
              <a:buNone/>
            </a:pPr>
            <a:endParaRPr lang="es-ES" sz="2000" dirty="0" smtClean="0"/>
          </a:p>
          <a:p>
            <a:pPr algn="just">
              <a:lnSpc>
                <a:spcPct val="80000"/>
              </a:lnSpc>
              <a:buFont typeface="Wingdings" pitchFamily="2" charset="2"/>
              <a:buNone/>
            </a:pPr>
            <a:endParaRPr lang="es-ES" sz="2000" dirty="0" smtClean="0"/>
          </a:p>
        </p:txBody>
      </p:sp>
      <p:sp>
        <p:nvSpPr>
          <p:cNvPr id="4" name="3 Rectángulo"/>
          <p:cNvSpPr/>
          <p:nvPr/>
        </p:nvSpPr>
        <p:spPr>
          <a:xfrm>
            <a:off x="0" y="0"/>
            <a:ext cx="9144000" cy="523220"/>
          </a:xfrm>
          <a:prstGeom prst="rect">
            <a:avLst/>
          </a:prstGeom>
        </p:spPr>
        <p:txBody>
          <a:bodyPr wrap="square">
            <a:spAutoFit/>
          </a:bodyPr>
          <a:lstStyle/>
          <a:p>
            <a:pPr lvl="0" algn="ctr" eaLnBrk="0" fontAlgn="base" hangingPunct="0">
              <a:spcBef>
                <a:spcPct val="0"/>
              </a:spcBef>
              <a:spcAft>
                <a:spcPct val="0"/>
              </a:spcAft>
            </a:pPr>
            <a:r>
              <a:rPr lang="es-ES_tradnl" sz="2800" b="1" dirty="0" smtClean="0">
                <a:latin typeface="Arial" pitchFamily="34" charset="0"/>
                <a:ea typeface="Calibri" pitchFamily="34" charset="0"/>
                <a:cs typeface="Times New Roman" pitchFamily="18" charset="0"/>
              </a:rPr>
              <a:t>ÉPOCA COLONIAL (268) AÑOS 1.542-1.810</a:t>
            </a:r>
            <a:endParaRPr lang="es-MX" sz="2800" b="1" dirty="0" smtClean="0">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Grp="1" noChangeArrowheads="1"/>
          </p:cNvSpPr>
          <p:nvPr>
            <p:ph type="body" idx="1"/>
          </p:nvPr>
        </p:nvSpPr>
        <p:spPr>
          <a:xfrm>
            <a:off x="285720" y="1214422"/>
            <a:ext cx="8572560" cy="3806834"/>
          </a:xfrm>
        </p:spPr>
        <p:txBody>
          <a:bodyPr>
            <a:noAutofit/>
          </a:bodyPr>
          <a:lstStyle/>
          <a:p>
            <a:pPr algn="just">
              <a:lnSpc>
                <a:spcPct val="80000"/>
              </a:lnSpc>
              <a:buNone/>
            </a:pPr>
            <a:endParaRPr lang="es-ES" sz="2000" dirty="0" smtClean="0"/>
          </a:p>
          <a:p>
            <a:pPr algn="just">
              <a:lnSpc>
                <a:spcPct val="80000"/>
              </a:lnSpc>
              <a:buNone/>
            </a:pPr>
            <a:endParaRPr lang="es-ES" sz="2000" dirty="0" smtClean="0"/>
          </a:p>
          <a:p>
            <a:pPr algn="just">
              <a:lnSpc>
                <a:spcPct val="80000"/>
              </a:lnSpc>
              <a:buFont typeface="Wingdings" pitchFamily="2" charset="2"/>
              <a:buNone/>
            </a:pPr>
            <a:endParaRPr lang="es-ES" sz="2000" dirty="0" smtClean="0"/>
          </a:p>
        </p:txBody>
      </p:sp>
      <p:sp>
        <p:nvSpPr>
          <p:cNvPr id="4" name="3 Rectángulo"/>
          <p:cNvSpPr/>
          <p:nvPr/>
        </p:nvSpPr>
        <p:spPr>
          <a:xfrm>
            <a:off x="0" y="0"/>
            <a:ext cx="9144000" cy="523220"/>
          </a:xfrm>
          <a:prstGeom prst="rect">
            <a:avLst/>
          </a:prstGeom>
        </p:spPr>
        <p:txBody>
          <a:bodyPr wrap="square">
            <a:spAutoFit/>
          </a:bodyPr>
          <a:lstStyle/>
          <a:p>
            <a:pPr lvl="0" algn="ctr" eaLnBrk="0" fontAlgn="base" hangingPunct="0">
              <a:spcBef>
                <a:spcPct val="0"/>
              </a:spcBef>
              <a:spcAft>
                <a:spcPct val="0"/>
              </a:spcAft>
            </a:pPr>
            <a:r>
              <a:rPr lang="es-ES_tradnl" sz="2800" b="1" dirty="0" smtClean="0">
                <a:latin typeface="Arial" pitchFamily="34" charset="0"/>
                <a:ea typeface="Calibri" pitchFamily="34" charset="0"/>
                <a:cs typeface="Times New Roman" pitchFamily="18" charset="0"/>
              </a:rPr>
              <a:t>ÉPOCA COLONIAL (268) AÑOS 1.542-1.810</a:t>
            </a:r>
            <a:endParaRPr lang="es-MX" sz="2800" b="1" dirty="0" smtClean="0">
              <a:latin typeface="Arial" pitchFamily="34" charset="0"/>
            </a:endParaRPr>
          </a:p>
        </p:txBody>
      </p:sp>
      <p:sp>
        <p:nvSpPr>
          <p:cNvPr id="5" name="4 Rectángulo"/>
          <p:cNvSpPr/>
          <p:nvPr/>
        </p:nvSpPr>
        <p:spPr>
          <a:xfrm>
            <a:off x="357158" y="1285860"/>
            <a:ext cx="8429684" cy="4450449"/>
          </a:xfrm>
          <a:prstGeom prst="rect">
            <a:avLst/>
          </a:prstGeom>
        </p:spPr>
        <p:txBody>
          <a:bodyPr wrap="square">
            <a:spAutoFit/>
          </a:bodyPr>
          <a:lstStyle/>
          <a:p>
            <a:pPr algn="just">
              <a:buNone/>
            </a:pPr>
            <a:r>
              <a:rPr lang="es-MX" sz="2400" dirty="0" smtClean="0"/>
              <a:t>Muchos fueron los aborígenes muertos en las guerras que libraron por su </a:t>
            </a:r>
            <a:r>
              <a:rPr lang="es-MX" sz="2400" b="1" dirty="0" smtClean="0"/>
              <a:t>LIBERTAD</a:t>
            </a:r>
            <a:r>
              <a:rPr lang="es-MX" sz="2400" dirty="0" smtClean="0"/>
              <a:t>, otros fueron </a:t>
            </a:r>
            <a:r>
              <a:rPr lang="es-MX" sz="2400" b="1" dirty="0" smtClean="0"/>
              <a:t>EXTERMINADOS </a:t>
            </a:r>
            <a:r>
              <a:rPr lang="es-MX" sz="2400" dirty="0" smtClean="0"/>
              <a:t>a  causa de la esclavitud sometidos a los trabajos forzados y excesivos en las duras faenas del campo, en las minas, haciendas y al ser utilizados como bestias de carga, con fines tributarios y de prestación de servicios personales.</a:t>
            </a:r>
          </a:p>
          <a:p>
            <a:pPr algn="just">
              <a:buNone/>
            </a:pPr>
            <a:endParaRPr lang="es-MX" sz="2400" dirty="0" smtClean="0"/>
          </a:p>
          <a:p>
            <a:pPr algn="just">
              <a:buNone/>
            </a:pPr>
            <a:r>
              <a:rPr lang="es-MX" sz="2400" dirty="0" smtClean="0"/>
              <a:t>Una vez consolidado el sistema de explotación colonial fueron múltiples factores los que llevaron a muchos de los grupos étnicos originarios a la extinción y la desarticulación de las sociedades indígenas. </a:t>
            </a:r>
          </a:p>
          <a:p>
            <a:pPr algn="just">
              <a:lnSpc>
                <a:spcPct val="80000"/>
              </a:lnSpc>
              <a:buFont typeface="Wingdings" pitchFamily="2" charset="2"/>
              <a:buNone/>
            </a:pPr>
            <a:endParaRPr lang="es-ES" sz="2400" dirty="0" smtClean="0"/>
          </a:p>
        </p:txBody>
      </p:sp>
      <p:sp>
        <p:nvSpPr>
          <p:cNvPr id="6" name="5 Título"/>
          <p:cNvSpPr>
            <a:spLocks noGrp="1"/>
          </p:cNvSpPr>
          <p:nvPr>
            <p:ph type="title"/>
          </p:nvPr>
        </p:nvSpPr>
        <p:spPr>
          <a:xfrm>
            <a:off x="457200" y="571480"/>
            <a:ext cx="8229600" cy="428628"/>
          </a:xfrm>
        </p:spPr>
        <p:txBody>
          <a:bodyPr>
            <a:noAutofit/>
          </a:bodyPr>
          <a:lstStyle/>
          <a:p>
            <a:r>
              <a:rPr lang="es-ES" sz="2800" b="1" dirty="0" smtClean="0"/>
              <a:t>LOS INDÍGENAS Y LAS REDUCCIONES</a:t>
            </a:r>
            <a:endParaRPr lang="es-AR"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428596" y="642918"/>
            <a:ext cx="8229600" cy="500066"/>
          </a:xfrm>
        </p:spPr>
        <p:txBody>
          <a:bodyPr>
            <a:noAutofit/>
          </a:bodyPr>
          <a:lstStyle/>
          <a:p>
            <a:r>
              <a:rPr lang="es-ES" sz="2800" b="1" dirty="0"/>
              <a:t>LOS RESGUARDOS </a:t>
            </a:r>
            <a:r>
              <a:rPr lang="es-ES" sz="2800" b="1" dirty="0" smtClean="0"/>
              <a:t>Y LOS CABILDOS INDIGENAS</a:t>
            </a:r>
            <a:endParaRPr lang="es-ES" sz="2800" b="1" dirty="0"/>
          </a:p>
        </p:txBody>
      </p:sp>
      <p:sp>
        <p:nvSpPr>
          <p:cNvPr id="174083" name="Rectangle 3"/>
          <p:cNvSpPr>
            <a:spLocks noGrp="1" noChangeArrowheads="1"/>
          </p:cNvSpPr>
          <p:nvPr>
            <p:ph type="body" idx="1"/>
          </p:nvPr>
        </p:nvSpPr>
        <p:spPr>
          <a:xfrm>
            <a:off x="214282" y="1357298"/>
            <a:ext cx="8643998" cy="4525963"/>
          </a:xfrm>
        </p:spPr>
        <p:txBody>
          <a:bodyPr>
            <a:noAutofit/>
          </a:bodyPr>
          <a:lstStyle/>
          <a:p>
            <a:pPr algn="just">
              <a:lnSpc>
                <a:spcPct val="80000"/>
              </a:lnSpc>
              <a:buFont typeface="Wingdings" pitchFamily="2" charset="2"/>
              <a:buNone/>
            </a:pPr>
            <a:r>
              <a:rPr lang="es-ES" sz="2400" dirty="0" smtClean="0"/>
              <a:t>En el año 1.532 se instituyó el </a:t>
            </a:r>
            <a:r>
              <a:rPr lang="es-ES" sz="2400" b="1" dirty="0" smtClean="0">
                <a:solidFill>
                  <a:schemeClr val="hlink"/>
                </a:solidFill>
              </a:rPr>
              <a:t>Resguardo</a:t>
            </a:r>
            <a:r>
              <a:rPr lang="es-ES" sz="2400" dirty="0" smtClean="0">
                <a:solidFill>
                  <a:schemeClr val="hlink"/>
                </a:solidFill>
              </a:rPr>
              <a:t> </a:t>
            </a:r>
            <a:r>
              <a:rPr lang="es-ES" sz="2400" dirty="0" smtClean="0"/>
              <a:t>como medio de reconocer el derecho de los indígenas sobre sus tierras. La legislación española se le reconocía una legítima posesión a los naturales como títulos de propiedad. </a:t>
            </a:r>
          </a:p>
          <a:p>
            <a:pPr algn="just">
              <a:lnSpc>
                <a:spcPct val="80000"/>
              </a:lnSpc>
              <a:buFont typeface="Wingdings" pitchFamily="2" charset="2"/>
              <a:buNone/>
            </a:pPr>
            <a:endParaRPr lang="es-ES" sz="2400" dirty="0" smtClean="0"/>
          </a:p>
          <a:p>
            <a:pPr algn="just">
              <a:lnSpc>
                <a:spcPct val="80000"/>
              </a:lnSpc>
              <a:buFont typeface="Wingdings" pitchFamily="2" charset="2"/>
              <a:buNone/>
            </a:pPr>
            <a:r>
              <a:rPr lang="es-ES" sz="2400" dirty="0" smtClean="0"/>
              <a:t>Entre </a:t>
            </a:r>
            <a:r>
              <a:rPr lang="es-ES" sz="2400" dirty="0"/>
              <a:t>1.564 y 1.573 se les </a:t>
            </a:r>
            <a:r>
              <a:rPr lang="es-ES" sz="2400" dirty="0" smtClean="0"/>
              <a:t>distribuyeron </a:t>
            </a:r>
            <a:r>
              <a:rPr lang="es-ES" sz="2400" dirty="0"/>
              <a:t>las tierras a los pueblos indígenas con el carácter legal de “</a:t>
            </a:r>
            <a:r>
              <a:rPr lang="es-ES" sz="2400" b="1" dirty="0">
                <a:solidFill>
                  <a:schemeClr val="hlink"/>
                </a:solidFill>
              </a:rPr>
              <a:t>Resguardo</a:t>
            </a:r>
            <a:r>
              <a:rPr lang="es-ES" sz="2400" dirty="0"/>
              <a:t>”, bajo la condición de que no podían vender</a:t>
            </a:r>
            <a:r>
              <a:rPr lang="es-ES" sz="2400" dirty="0" smtClean="0"/>
              <a:t>.</a:t>
            </a:r>
          </a:p>
          <a:p>
            <a:pPr algn="just">
              <a:lnSpc>
                <a:spcPct val="80000"/>
              </a:lnSpc>
              <a:buFont typeface="Wingdings" pitchFamily="2" charset="2"/>
              <a:buNone/>
            </a:pPr>
            <a:endParaRPr lang="es-ES" sz="2400" dirty="0" smtClean="0"/>
          </a:p>
          <a:p>
            <a:pPr algn="just">
              <a:lnSpc>
                <a:spcPct val="80000"/>
              </a:lnSpc>
              <a:buFont typeface="Wingdings" pitchFamily="2" charset="2"/>
              <a:buNone/>
            </a:pPr>
            <a:r>
              <a:rPr lang="es-ES" sz="2400" dirty="0" smtClean="0"/>
              <a:t>El  Estado colonial hispánico creó los cabildos, cuyas funciones primordiales eran las de administrar las tierras y demás bienes de la comunidad, y garantizar la convivencia "civilizada" de los indios comuneros. En su interés por someter a una jurisdicción única a todos los ciudadanos.</a:t>
            </a:r>
          </a:p>
          <a:p>
            <a:pPr algn="just">
              <a:lnSpc>
                <a:spcPct val="80000"/>
              </a:lnSpc>
              <a:buNone/>
            </a:pPr>
            <a:endParaRPr lang="es-ES" sz="2400" dirty="0" smtClean="0"/>
          </a:p>
          <a:p>
            <a:pPr algn="just">
              <a:lnSpc>
                <a:spcPct val="80000"/>
              </a:lnSpc>
              <a:buFont typeface="Wingdings" pitchFamily="2" charset="2"/>
              <a:buNone/>
            </a:pPr>
            <a:endParaRPr lang="es-ES" sz="2400" dirty="0" smtClean="0"/>
          </a:p>
          <a:p>
            <a:pPr algn="just">
              <a:lnSpc>
                <a:spcPct val="80000"/>
              </a:lnSpc>
              <a:buFont typeface="Wingdings" pitchFamily="2" charset="2"/>
              <a:buNone/>
            </a:pPr>
            <a:endParaRPr lang="es-ES" sz="2400" dirty="0"/>
          </a:p>
          <a:p>
            <a:pPr algn="just">
              <a:lnSpc>
                <a:spcPct val="80000"/>
              </a:lnSpc>
              <a:buFont typeface="Wingdings" pitchFamily="2" charset="2"/>
              <a:buNone/>
            </a:pPr>
            <a:endParaRPr lang="es-ES" sz="2400" dirty="0"/>
          </a:p>
          <a:p>
            <a:pPr algn="just">
              <a:lnSpc>
                <a:spcPct val="80000"/>
              </a:lnSpc>
              <a:buFont typeface="Wingdings" pitchFamily="2" charset="2"/>
              <a:buNone/>
            </a:pPr>
            <a:r>
              <a:rPr lang="es-ES" sz="2400" dirty="0" smtClean="0"/>
              <a:t> </a:t>
            </a:r>
            <a:endParaRPr lang="es-ES" sz="2400" dirty="0"/>
          </a:p>
          <a:p>
            <a:pPr algn="just">
              <a:lnSpc>
                <a:spcPct val="80000"/>
              </a:lnSpc>
              <a:buFont typeface="Wingdings" pitchFamily="2" charset="2"/>
              <a:buNone/>
            </a:pPr>
            <a:endParaRPr lang="es-ES" sz="2400" dirty="0"/>
          </a:p>
          <a:p>
            <a:pPr algn="just">
              <a:lnSpc>
                <a:spcPct val="80000"/>
              </a:lnSpc>
              <a:buFont typeface="Wingdings" pitchFamily="2" charset="2"/>
              <a:buNone/>
            </a:pPr>
            <a:endParaRPr lang="es-ES" sz="2400" dirty="0"/>
          </a:p>
        </p:txBody>
      </p:sp>
      <p:sp>
        <p:nvSpPr>
          <p:cNvPr id="4" name="3 Rectángulo"/>
          <p:cNvSpPr/>
          <p:nvPr/>
        </p:nvSpPr>
        <p:spPr>
          <a:xfrm>
            <a:off x="0" y="0"/>
            <a:ext cx="9144000" cy="523220"/>
          </a:xfrm>
          <a:prstGeom prst="rect">
            <a:avLst/>
          </a:prstGeom>
        </p:spPr>
        <p:txBody>
          <a:bodyPr wrap="square">
            <a:spAutoFit/>
          </a:bodyPr>
          <a:lstStyle/>
          <a:p>
            <a:pPr lvl="0" algn="ctr" eaLnBrk="0" fontAlgn="base" hangingPunct="0">
              <a:spcBef>
                <a:spcPct val="0"/>
              </a:spcBef>
              <a:spcAft>
                <a:spcPct val="0"/>
              </a:spcAft>
            </a:pPr>
            <a:r>
              <a:rPr lang="es-ES_tradnl" sz="2800" b="1" dirty="0" smtClean="0">
                <a:latin typeface="Arial" pitchFamily="34" charset="0"/>
                <a:ea typeface="Calibri" pitchFamily="34" charset="0"/>
                <a:cs typeface="Times New Roman" pitchFamily="18" charset="0"/>
              </a:rPr>
              <a:t>ÉPOCA COLONIAL (268) AÑOS 1.542-1.810</a:t>
            </a:r>
            <a:endParaRPr lang="es-MX" sz="2800" b="1" dirty="0" smtClean="0">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500034" y="714356"/>
            <a:ext cx="8229600" cy="357190"/>
          </a:xfrm>
        </p:spPr>
        <p:txBody>
          <a:bodyPr>
            <a:noAutofit/>
          </a:bodyPr>
          <a:lstStyle/>
          <a:p>
            <a:r>
              <a:rPr lang="es-ES" sz="2800" b="1" dirty="0"/>
              <a:t>EL PROYECTO REPUBLICANO DE INTEGRACIÓN </a:t>
            </a:r>
            <a:r>
              <a:rPr lang="es-ES" sz="2800" b="1" dirty="0" smtClean="0"/>
              <a:t> INDIGENA</a:t>
            </a:r>
            <a:endParaRPr lang="es-ES" sz="2800" b="1" dirty="0"/>
          </a:p>
        </p:txBody>
      </p:sp>
      <p:sp>
        <p:nvSpPr>
          <p:cNvPr id="176131" name="Rectangle 3"/>
          <p:cNvSpPr>
            <a:spLocks noGrp="1" noChangeArrowheads="1"/>
          </p:cNvSpPr>
          <p:nvPr>
            <p:ph type="body" idx="1"/>
          </p:nvPr>
        </p:nvSpPr>
        <p:spPr>
          <a:xfrm>
            <a:off x="214282" y="1428736"/>
            <a:ext cx="8572560" cy="4525962"/>
          </a:xfrm>
        </p:spPr>
        <p:txBody>
          <a:bodyPr>
            <a:noAutofit/>
          </a:bodyPr>
          <a:lstStyle/>
          <a:p>
            <a:pPr algn="just">
              <a:lnSpc>
                <a:spcPct val="80000"/>
              </a:lnSpc>
              <a:buFont typeface="Wingdings" pitchFamily="2" charset="2"/>
              <a:buNone/>
            </a:pPr>
            <a:r>
              <a:rPr lang="es-ES" sz="2400" dirty="0"/>
              <a:t>Durante el siglo XIX, el proceso de incorporación de las comunidades indígenas al Estado-nación en la Nueva Granada. En ese modelo de sociedad no podían tener cabida las </a:t>
            </a:r>
            <a:r>
              <a:rPr lang="es-ES" sz="2400" u="sng" dirty="0"/>
              <a:t>diferencias étnicas</a:t>
            </a:r>
            <a:r>
              <a:rPr lang="es-ES" sz="2400" dirty="0"/>
              <a:t>, ni las formas comunitarias de posesión y explotación de la tierra, ni la tributación diferencial, ni las jerarquías sociales extrañas al nuevo modelo estatal igualitario.</a:t>
            </a:r>
          </a:p>
          <a:p>
            <a:pPr algn="just">
              <a:lnSpc>
                <a:spcPct val="80000"/>
              </a:lnSpc>
              <a:buFont typeface="Wingdings" pitchFamily="2" charset="2"/>
              <a:buNone/>
            </a:pPr>
            <a:endParaRPr lang="es-ES" sz="2400" dirty="0"/>
          </a:p>
          <a:p>
            <a:pPr algn="just">
              <a:lnSpc>
                <a:spcPct val="80000"/>
              </a:lnSpc>
              <a:buFont typeface="Wingdings" pitchFamily="2" charset="2"/>
              <a:buNone/>
            </a:pPr>
            <a:r>
              <a:rPr lang="es-ES" sz="2400" dirty="0"/>
              <a:t>El  Estado republicano no podía erradicar de un golpe las arraigadas instituciones que heredaba del </a:t>
            </a:r>
            <a:r>
              <a:rPr lang="es-ES" sz="2400" u="sng" dirty="0"/>
              <a:t>régimen colonial</a:t>
            </a:r>
            <a:r>
              <a:rPr lang="es-ES" sz="2400" dirty="0"/>
              <a:t>; debido a ello, se optó por una serie de cambios que condujeran a la desintegración progresiva de las comunidades indias, logrando de este modo su incorporación en la proyectada nación de ciudadanos. La política integradora republicana adoptó como sus líneas maestras la </a:t>
            </a:r>
            <a:r>
              <a:rPr lang="es-ES" sz="2400" u="sng" dirty="0"/>
              <a:t>supresión del tributo indígena, la abolición de los resguardos</a:t>
            </a:r>
            <a:r>
              <a:rPr lang="es-ES" sz="2400" dirty="0"/>
              <a:t> y el menosprecio de la civilización de salvajes</a:t>
            </a:r>
            <a:r>
              <a:rPr lang="es-ES" sz="2400" dirty="0" smtClean="0"/>
              <a:t>.</a:t>
            </a:r>
          </a:p>
          <a:p>
            <a:pPr algn="just">
              <a:lnSpc>
                <a:spcPct val="80000"/>
              </a:lnSpc>
              <a:buFont typeface="Wingdings" pitchFamily="2" charset="2"/>
              <a:buNone/>
            </a:pPr>
            <a:endParaRPr lang="es-ES" sz="2400" dirty="0" smtClean="0"/>
          </a:p>
          <a:p>
            <a:pPr>
              <a:lnSpc>
                <a:spcPct val="80000"/>
              </a:lnSpc>
              <a:buFont typeface="Wingdings" pitchFamily="2" charset="2"/>
              <a:buNone/>
            </a:pPr>
            <a:endParaRPr lang="es-ES" sz="2400" b="1" dirty="0"/>
          </a:p>
        </p:txBody>
      </p:sp>
      <p:sp>
        <p:nvSpPr>
          <p:cNvPr id="4" name="3 Rectángulo"/>
          <p:cNvSpPr/>
          <p:nvPr/>
        </p:nvSpPr>
        <p:spPr>
          <a:xfrm>
            <a:off x="0" y="0"/>
            <a:ext cx="9144000" cy="954107"/>
          </a:xfrm>
          <a:prstGeom prst="rect">
            <a:avLst/>
          </a:prstGeom>
        </p:spPr>
        <p:txBody>
          <a:bodyPr wrap="square">
            <a:spAutoFit/>
          </a:bodyPr>
          <a:lstStyle/>
          <a:p>
            <a:pPr lvl="0" algn="ctr" eaLnBrk="0" fontAlgn="base" hangingPunct="0">
              <a:spcBef>
                <a:spcPct val="0"/>
              </a:spcBef>
              <a:spcAft>
                <a:spcPct val="0"/>
              </a:spcAft>
            </a:pPr>
            <a:r>
              <a:rPr lang="es-ES_tradnl" sz="2800" b="1" dirty="0" smtClean="0">
                <a:latin typeface="Arial" pitchFamily="34" charset="0"/>
                <a:ea typeface="Calibri" pitchFamily="34" charset="0"/>
                <a:cs typeface="Times New Roman" pitchFamily="18" charset="0"/>
              </a:rPr>
              <a:t>ÉPOCA REPUBLICANA (200) AÑOS 1.810-2.010)</a:t>
            </a:r>
          </a:p>
          <a:p>
            <a:pPr lvl="0" eaLnBrk="0" fontAlgn="base" hangingPunct="0">
              <a:spcBef>
                <a:spcPct val="0"/>
              </a:spcBef>
              <a:spcAft>
                <a:spcPct val="0"/>
              </a:spcAft>
            </a:pPr>
            <a:endParaRPr lang="es-ES_tradnl" sz="2800" dirty="0" smtClean="0">
              <a:latin typeface="Arial"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95288" y="785794"/>
            <a:ext cx="8229600" cy="357190"/>
          </a:xfrm>
        </p:spPr>
        <p:txBody>
          <a:bodyPr>
            <a:normAutofit fontScale="90000"/>
          </a:bodyPr>
          <a:lstStyle/>
          <a:p>
            <a:r>
              <a:rPr lang="es-ES" sz="3100" b="1" dirty="0"/>
              <a:t>ABOLICION DE LOS RESGUARDOS</a:t>
            </a:r>
            <a:r>
              <a:rPr lang="es-ES" sz="2700" b="1" dirty="0"/>
              <a:t> </a:t>
            </a:r>
            <a:r>
              <a:rPr lang="es-ES" sz="2400" b="1" dirty="0"/>
              <a:t/>
            </a:r>
            <a:br>
              <a:rPr lang="es-ES" sz="2400" b="1" dirty="0"/>
            </a:br>
            <a:endParaRPr lang="es-ES" sz="2400" b="1" dirty="0"/>
          </a:p>
        </p:txBody>
      </p:sp>
      <p:sp>
        <p:nvSpPr>
          <p:cNvPr id="180227" name="Rectangle 3"/>
          <p:cNvSpPr>
            <a:spLocks noGrp="1" noChangeArrowheads="1"/>
          </p:cNvSpPr>
          <p:nvPr>
            <p:ph type="body" idx="1"/>
          </p:nvPr>
        </p:nvSpPr>
        <p:spPr>
          <a:xfrm>
            <a:off x="214282" y="1214422"/>
            <a:ext cx="8643998" cy="4525963"/>
          </a:xfrm>
        </p:spPr>
        <p:txBody>
          <a:bodyPr>
            <a:noAutofit/>
          </a:bodyPr>
          <a:lstStyle/>
          <a:p>
            <a:pPr algn="just">
              <a:lnSpc>
                <a:spcPct val="80000"/>
              </a:lnSpc>
              <a:buNone/>
            </a:pPr>
            <a:r>
              <a:rPr lang="es-ES" sz="2400" dirty="0" smtClean="0"/>
              <a:t>En 1810 la Junta Suprema de Santafé decretó de </a:t>
            </a:r>
            <a:r>
              <a:rPr lang="es-ES" sz="2400" u="sng" dirty="0" smtClean="0"/>
              <a:t>abolición del tributo</a:t>
            </a:r>
            <a:r>
              <a:rPr lang="es-ES" sz="2400" dirty="0" smtClean="0"/>
              <a:t>, determinación que fue ratificada por el Congreso Constituyente de Cúcuta en 1821. Este  recurso fiscal discriminatorio fue restablecido transitoriamente por un decreto del Liberador en 1828, apenas disuelta la Gran Colombia y establecida la República de la Nueva Granada, el 6 de marzo de 1832 se expidió el decreto que derogó definitivamente el cobro de cualquier forma particular de tributo a los indígenas.</a:t>
            </a:r>
          </a:p>
          <a:p>
            <a:pPr algn="just">
              <a:lnSpc>
                <a:spcPct val="80000"/>
              </a:lnSpc>
              <a:buFont typeface="Wingdings" pitchFamily="2" charset="2"/>
              <a:buNone/>
            </a:pPr>
            <a:endParaRPr lang="es-ES" sz="2400" dirty="0" smtClean="0"/>
          </a:p>
          <a:p>
            <a:pPr algn="just">
              <a:lnSpc>
                <a:spcPct val="80000"/>
              </a:lnSpc>
              <a:buFont typeface="Wingdings" pitchFamily="2" charset="2"/>
              <a:buNone/>
            </a:pPr>
            <a:r>
              <a:rPr lang="es-ES" sz="2400" dirty="0" smtClean="0"/>
              <a:t>En </a:t>
            </a:r>
            <a:r>
              <a:rPr lang="es-ES" sz="2400" dirty="0"/>
              <a:t>1810, al mismo tiempo que se decretó la supresión del tributo, </a:t>
            </a:r>
            <a:r>
              <a:rPr lang="es-ES" sz="2400" u="sng" dirty="0"/>
              <a:t>se autorizó la venta inmediata de las tierras de los resguardos indígenas</a:t>
            </a:r>
            <a:r>
              <a:rPr lang="es-ES" sz="2400" dirty="0"/>
              <a:t>. Al reparto de los resguardos se opusieron obstáculos de diversa índole, entre las cuales cabe destacar: las dificultades técnicas para medir y repartir las tierras, la falta de fondos para pagar agrimensores y repartidores de tierras y la </a:t>
            </a:r>
            <a:r>
              <a:rPr lang="es-ES" sz="2400" u="sng" dirty="0"/>
              <a:t>oposición de los indios</a:t>
            </a:r>
            <a:r>
              <a:rPr lang="es-ES" sz="2400" dirty="0"/>
              <a:t> por medio de demandas y </a:t>
            </a:r>
            <a:r>
              <a:rPr lang="es-ES" sz="2400" dirty="0" smtClean="0"/>
              <a:t>reclamaciones.</a:t>
            </a:r>
          </a:p>
          <a:p>
            <a:pPr algn="just">
              <a:lnSpc>
                <a:spcPct val="80000"/>
              </a:lnSpc>
              <a:buNone/>
            </a:pPr>
            <a:endParaRPr lang="es-ES" sz="2400" dirty="0" smtClean="0"/>
          </a:p>
        </p:txBody>
      </p:sp>
      <p:sp>
        <p:nvSpPr>
          <p:cNvPr id="4" name="3 Rectángulo"/>
          <p:cNvSpPr/>
          <p:nvPr/>
        </p:nvSpPr>
        <p:spPr>
          <a:xfrm>
            <a:off x="0" y="0"/>
            <a:ext cx="9144000" cy="954107"/>
          </a:xfrm>
          <a:prstGeom prst="rect">
            <a:avLst/>
          </a:prstGeom>
        </p:spPr>
        <p:txBody>
          <a:bodyPr wrap="square">
            <a:spAutoFit/>
          </a:bodyPr>
          <a:lstStyle/>
          <a:p>
            <a:pPr lvl="0" algn="ctr" eaLnBrk="0" fontAlgn="base" hangingPunct="0">
              <a:spcBef>
                <a:spcPct val="0"/>
              </a:spcBef>
              <a:spcAft>
                <a:spcPct val="0"/>
              </a:spcAft>
            </a:pPr>
            <a:r>
              <a:rPr lang="es-ES_tradnl" sz="2800" b="1" dirty="0" smtClean="0">
                <a:latin typeface="Arial" pitchFamily="34" charset="0"/>
                <a:ea typeface="Calibri" pitchFamily="34" charset="0"/>
                <a:cs typeface="Times New Roman" pitchFamily="18" charset="0"/>
              </a:rPr>
              <a:t>ÉPOCA REPUBLICANA (200) AÑOS 1.810-2.010)</a:t>
            </a:r>
          </a:p>
          <a:p>
            <a:pPr lvl="0" eaLnBrk="0" fontAlgn="base" hangingPunct="0">
              <a:spcBef>
                <a:spcPct val="0"/>
              </a:spcBef>
              <a:spcAft>
                <a:spcPct val="0"/>
              </a:spcAft>
            </a:pPr>
            <a:endParaRPr lang="es-ES_tradnl" sz="2800" dirty="0" smtClean="0">
              <a:latin typeface="Arial"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95288" y="785794"/>
            <a:ext cx="8229600" cy="357190"/>
          </a:xfrm>
        </p:spPr>
        <p:txBody>
          <a:bodyPr>
            <a:normAutofit fontScale="90000"/>
          </a:bodyPr>
          <a:lstStyle/>
          <a:p>
            <a:r>
              <a:rPr lang="es-ES" sz="3100" b="1" dirty="0"/>
              <a:t>ABOLICION DE LOS RESGUARDOS </a:t>
            </a:r>
            <a:r>
              <a:rPr lang="es-ES" sz="2400" b="1" dirty="0"/>
              <a:t/>
            </a:r>
            <a:br>
              <a:rPr lang="es-ES" sz="2400" b="1" dirty="0"/>
            </a:br>
            <a:endParaRPr lang="es-ES" sz="2400" b="1" dirty="0"/>
          </a:p>
        </p:txBody>
      </p:sp>
      <p:sp>
        <p:nvSpPr>
          <p:cNvPr id="180227" name="Rectangle 3"/>
          <p:cNvSpPr>
            <a:spLocks noGrp="1" noChangeArrowheads="1"/>
          </p:cNvSpPr>
          <p:nvPr>
            <p:ph type="body" idx="1"/>
          </p:nvPr>
        </p:nvSpPr>
        <p:spPr>
          <a:xfrm>
            <a:off x="214282" y="1214422"/>
            <a:ext cx="8643998" cy="4525963"/>
          </a:xfrm>
        </p:spPr>
        <p:txBody>
          <a:bodyPr>
            <a:noAutofit/>
          </a:bodyPr>
          <a:lstStyle/>
          <a:p>
            <a:pPr algn="just">
              <a:lnSpc>
                <a:spcPct val="80000"/>
              </a:lnSpc>
              <a:buNone/>
            </a:pPr>
            <a:r>
              <a:rPr lang="es-ES" sz="2400" dirty="0" smtClean="0"/>
              <a:t>Con la fundación de la República de Colombia los indígenas fueron considerados como </a:t>
            </a:r>
            <a:r>
              <a:rPr lang="es-ES" sz="2400" u="sng" dirty="0" smtClean="0"/>
              <a:t>ciudadanos, con igualdad de derechos</a:t>
            </a:r>
            <a:r>
              <a:rPr lang="es-ES" sz="2400" dirty="0" smtClean="0"/>
              <a:t>; la Constitución de Cúcuta de 1821 abolió el "odioso" pago del tributo personal, el servicio personal obligatorio y se ordenó, entre otros aspectos, la división de los resguardos tierras de propiedad colectiva regidas por un cabildo de indios, con el fin de que los indígenas gozasen de la propiedad privada.</a:t>
            </a:r>
          </a:p>
          <a:p>
            <a:pPr algn="just">
              <a:lnSpc>
                <a:spcPct val="80000"/>
              </a:lnSpc>
              <a:buNone/>
            </a:pPr>
            <a:endParaRPr lang="es-ES" sz="2400" dirty="0" smtClean="0"/>
          </a:p>
          <a:p>
            <a:pPr algn="just">
              <a:lnSpc>
                <a:spcPct val="80000"/>
              </a:lnSpc>
              <a:buNone/>
            </a:pPr>
            <a:r>
              <a:rPr lang="es-ES" sz="2400" dirty="0" smtClean="0"/>
              <a:t>Con  excepción de ciertas medidas transitorias expedidas por Bolívar en 1828 o la ley 90 promulgada por el Estado Soberano del Cauca en 1859-- </a:t>
            </a:r>
            <a:r>
              <a:rPr lang="es-ES" sz="2400" u="sng" dirty="0" smtClean="0"/>
              <a:t>se incrementó la división de los resguardos</a:t>
            </a:r>
            <a:r>
              <a:rPr lang="es-ES" sz="2400" dirty="0" smtClean="0"/>
              <a:t>, o sea la parcelación de las tierras indígenas y </a:t>
            </a:r>
            <a:r>
              <a:rPr lang="es-ES" sz="2400" u="sng" dirty="0" smtClean="0"/>
              <a:t>la extinción de los cabildos</a:t>
            </a:r>
            <a:r>
              <a:rPr lang="es-ES" sz="2400" dirty="0" smtClean="0"/>
              <a:t> de indios. Prevalecieron también los intereses de hacendados y municipios, que se apropiaron, aunque con amparo legal, de las tierras de los indios.</a:t>
            </a:r>
          </a:p>
          <a:p>
            <a:pPr algn="just">
              <a:lnSpc>
                <a:spcPct val="80000"/>
              </a:lnSpc>
              <a:buFont typeface="Wingdings" pitchFamily="2" charset="2"/>
              <a:buNone/>
            </a:pPr>
            <a:endParaRPr lang="es-ES" sz="2400" dirty="0"/>
          </a:p>
        </p:txBody>
      </p:sp>
      <p:sp>
        <p:nvSpPr>
          <p:cNvPr id="4" name="3 Rectángulo"/>
          <p:cNvSpPr/>
          <p:nvPr/>
        </p:nvSpPr>
        <p:spPr>
          <a:xfrm>
            <a:off x="0" y="0"/>
            <a:ext cx="9144000" cy="954107"/>
          </a:xfrm>
          <a:prstGeom prst="rect">
            <a:avLst/>
          </a:prstGeom>
        </p:spPr>
        <p:txBody>
          <a:bodyPr wrap="square">
            <a:spAutoFit/>
          </a:bodyPr>
          <a:lstStyle/>
          <a:p>
            <a:pPr lvl="0" algn="ctr" eaLnBrk="0" fontAlgn="base" hangingPunct="0">
              <a:spcBef>
                <a:spcPct val="0"/>
              </a:spcBef>
              <a:spcAft>
                <a:spcPct val="0"/>
              </a:spcAft>
            </a:pPr>
            <a:r>
              <a:rPr lang="es-ES_tradnl" sz="2800" b="1" dirty="0" smtClean="0">
                <a:latin typeface="Arial" pitchFamily="34" charset="0"/>
                <a:ea typeface="Calibri" pitchFamily="34" charset="0"/>
                <a:cs typeface="Times New Roman" pitchFamily="18" charset="0"/>
              </a:rPr>
              <a:t>ÉPOCA REPUBLICANA (200) AÑOS 1.810-2.010)</a:t>
            </a:r>
          </a:p>
          <a:p>
            <a:pPr lvl="0" eaLnBrk="0" fontAlgn="base" hangingPunct="0">
              <a:spcBef>
                <a:spcPct val="0"/>
              </a:spcBef>
              <a:spcAft>
                <a:spcPct val="0"/>
              </a:spcAft>
            </a:pPr>
            <a:endParaRPr lang="es-ES_tradnl" sz="2800" dirty="0" smtClean="0">
              <a:latin typeface="Arial"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0" y="642917"/>
            <a:ext cx="9144000" cy="500067"/>
          </a:xfrm>
        </p:spPr>
        <p:txBody>
          <a:bodyPr>
            <a:normAutofit fontScale="90000"/>
          </a:bodyPr>
          <a:lstStyle/>
          <a:p>
            <a:r>
              <a:rPr lang="es-ES" sz="2800" b="1" dirty="0" smtClean="0">
                <a:latin typeface="+mn-lt"/>
              </a:rPr>
              <a:t>LAS MISIONES Y LA CIVILIZACION DE LOS SALVAJES</a:t>
            </a:r>
            <a:endParaRPr lang="es-ES" sz="2800" b="1" dirty="0">
              <a:latin typeface="+mn-lt"/>
            </a:endParaRPr>
          </a:p>
        </p:txBody>
      </p:sp>
      <p:sp>
        <p:nvSpPr>
          <p:cNvPr id="183299" name="Rectangle 3"/>
          <p:cNvSpPr>
            <a:spLocks noGrp="1" noChangeArrowheads="1"/>
          </p:cNvSpPr>
          <p:nvPr>
            <p:ph type="body" idx="1"/>
          </p:nvPr>
        </p:nvSpPr>
        <p:spPr>
          <a:xfrm>
            <a:off x="214282" y="1341438"/>
            <a:ext cx="8483631" cy="4525962"/>
          </a:xfrm>
        </p:spPr>
        <p:txBody>
          <a:bodyPr>
            <a:noAutofit/>
          </a:bodyPr>
          <a:lstStyle/>
          <a:p>
            <a:pPr algn="just">
              <a:lnSpc>
                <a:spcPct val="80000"/>
              </a:lnSpc>
              <a:buFont typeface="Wingdings" pitchFamily="2" charset="2"/>
              <a:buNone/>
            </a:pPr>
            <a:r>
              <a:rPr lang="es-ES" sz="2400" dirty="0" smtClean="0"/>
              <a:t>Al igual que el régimen monárquico español, los gobernantes de la república optaron por </a:t>
            </a:r>
            <a:r>
              <a:rPr lang="es-ES" sz="2400" u="sng" dirty="0" smtClean="0"/>
              <a:t>adoctrinar y "civilizar"</a:t>
            </a:r>
            <a:r>
              <a:rPr lang="es-ES" sz="2400" dirty="0" smtClean="0"/>
              <a:t> a los indios selváticos a las comunidades religiosas que desde las épocas de la conquista se habían ocupado de las misiones. </a:t>
            </a:r>
          </a:p>
          <a:p>
            <a:pPr algn="just">
              <a:lnSpc>
                <a:spcPct val="80000"/>
              </a:lnSpc>
              <a:buFont typeface="Wingdings" pitchFamily="2" charset="2"/>
              <a:buNone/>
            </a:pPr>
            <a:endParaRPr lang="es-ES" sz="2400" dirty="0" smtClean="0"/>
          </a:p>
          <a:p>
            <a:pPr algn="just">
              <a:lnSpc>
                <a:spcPct val="80000"/>
              </a:lnSpc>
              <a:buFont typeface="Wingdings" pitchFamily="2" charset="2"/>
              <a:buNone/>
            </a:pPr>
            <a:r>
              <a:rPr lang="es-ES" sz="2400" dirty="0" smtClean="0"/>
              <a:t>El  siglo XIX, la labor civilizatoria de los indígenas fue delegada por el Estado republicano a los misioneros católicos, preocupados por la "salvación de las almas" de los indios.</a:t>
            </a:r>
          </a:p>
          <a:p>
            <a:pPr algn="just">
              <a:lnSpc>
                <a:spcPct val="80000"/>
              </a:lnSpc>
              <a:buFont typeface="Wingdings" pitchFamily="2" charset="2"/>
              <a:buNone/>
            </a:pPr>
            <a:endParaRPr lang="es-ES" sz="2400" dirty="0" smtClean="0"/>
          </a:p>
          <a:p>
            <a:pPr algn="just">
              <a:lnSpc>
                <a:spcPct val="80000"/>
              </a:lnSpc>
              <a:buFont typeface="Wingdings" pitchFamily="2" charset="2"/>
              <a:buNone/>
            </a:pPr>
            <a:r>
              <a:rPr lang="es-ES" sz="2400" dirty="0" smtClean="0"/>
              <a:t>Con la </a:t>
            </a:r>
            <a:r>
              <a:rPr lang="es-ES" sz="2400" dirty="0"/>
              <a:t>expedición de </a:t>
            </a:r>
            <a:r>
              <a:rPr lang="es-ES" sz="2400" u="sng" dirty="0"/>
              <a:t>la Constitución de 1886, inspirada en una ideología </a:t>
            </a:r>
            <a:r>
              <a:rPr lang="es-ES" sz="2400" u="sng" dirty="0" smtClean="0"/>
              <a:t>católica</a:t>
            </a:r>
            <a:r>
              <a:rPr lang="es-ES" sz="2400" dirty="0" smtClean="0"/>
              <a:t>, </a:t>
            </a:r>
            <a:r>
              <a:rPr lang="es-ES" sz="2400" dirty="0"/>
              <a:t>se otorgo un rol especial a la religión católica como "elemento esencial del orden social" de la Nación. </a:t>
            </a:r>
            <a:endParaRPr lang="es-ES" sz="2400" dirty="0" smtClean="0"/>
          </a:p>
          <a:p>
            <a:pPr algn="just">
              <a:lnSpc>
                <a:spcPct val="80000"/>
              </a:lnSpc>
              <a:buFont typeface="Wingdings" pitchFamily="2" charset="2"/>
              <a:buNone/>
            </a:pPr>
            <a:endParaRPr lang="es-ES" sz="2400" dirty="0" smtClean="0"/>
          </a:p>
          <a:p>
            <a:pPr algn="just">
              <a:lnSpc>
                <a:spcPct val="80000"/>
              </a:lnSpc>
              <a:buFont typeface="Wingdings" pitchFamily="2" charset="2"/>
              <a:buNone/>
            </a:pPr>
            <a:r>
              <a:rPr lang="es-ES" sz="2400" u="sng" dirty="0" smtClean="0"/>
              <a:t>En </a:t>
            </a:r>
            <a:r>
              <a:rPr lang="es-ES" sz="2400" u="sng" dirty="0"/>
              <a:t>este contexto, se expidió la ley 89 de 1890</a:t>
            </a:r>
            <a:r>
              <a:rPr lang="es-ES" sz="2400" dirty="0"/>
              <a:t>, "Por medio de la cual se determina la manera como deben ser gobernados los salvajes que vayan reduciéndose a la vida civilizada</a:t>
            </a:r>
            <a:r>
              <a:rPr lang="es-ES" sz="2400" dirty="0" smtClean="0"/>
              <a:t>".</a:t>
            </a:r>
          </a:p>
          <a:p>
            <a:pPr algn="just">
              <a:lnSpc>
                <a:spcPct val="80000"/>
              </a:lnSpc>
              <a:buFont typeface="Wingdings" pitchFamily="2" charset="2"/>
              <a:buNone/>
            </a:pPr>
            <a:endParaRPr lang="es-ES" sz="2400" dirty="0" smtClean="0"/>
          </a:p>
          <a:p>
            <a:pPr algn="just">
              <a:lnSpc>
                <a:spcPct val="80000"/>
              </a:lnSpc>
              <a:buFont typeface="Wingdings" pitchFamily="2" charset="2"/>
              <a:buNone/>
            </a:pPr>
            <a:r>
              <a:rPr lang="es-ES" sz="2400" dirty="0" smtClean="0"/>
              <a:t> </a:t>
            </a:r>
            <a:endParaRPr lang="es-ES" sz="2400" dirty="0"/>
          </a:p>
        </p:txBody>
      </p:sp>
      <p:sp>
        <p:nvSpPr>
          <p:cNvPr id="4" name="3 Rectángulo"/>
          <p:cNvSpPr/>
          <p:nvPr/>
        </p:nvSpPr>
        <p:spPr>
          <a:xfrm>
            <a:off x="0" y="0"/>
            <a:ext cx="9144000" cy="523220"/>
          </a:xfrm>
          <a:prstGeom prst="rect">
            <a:avLst/>
          </a:prstGeom>
        </p:spPr>
        <p:txBody>
          <a:bodyPr wrap="square">
            <a:spAutoFit/>
          </a:bodyPr>
          <a:lstStyle/>
          <a:p>
            <a:pPr lvl="0" algn="ctr" eaLnBrk="0" fontAlgn="base" hangingPunct="0">
              <a:spcBef>
                <a:spcPct val="0"/>
              </a:spcBef>
              <a:spcAft>
                <a:spcPct val="0"/>
              </a:spcAft>
            </a:pPr>
            <a:r>
              <a:rPr lang="es-ES_tradnl" sz="2800" b="1" dirty="0" smtClean="0">
                <a:latin typeface="Arial" pitchFamily="34" charset="0"/>
                <a:ea typeface="Calibri" pitchFamily="34" charset="0"/>
                <a:cs typeface="Times New Roman" pitchFamily="18" charset="0"/>
              </a:rPr>
              <a:t>ÉPOCA REPUBLICANA (200) AÑOS 1.810-2.010)</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0" y="642917"/>
            <a:ext cx="9144000" cy="500067"/>
          </a:xfrm>
        </p:spPr>
        <p:txBody>
          <a:bodyPr>
            <a:normAutofit/>
          </a:bodyPr>
          <a:lstStyle/>
          <a:p>
            <a:r>
              <a:rPr lang="es-ES" sz="2400" b="1" dirty="0" smtClean="0"/>
              <a:t>LUCHA DE MANUEL QUINTIN LAME CHANTRE</a:t>
            </a:r>
            <a:endParaRPr lang="es-ES" sz="2400" b="1" dirty="0"/>
          </a:p>
        </p:txBody>
      </p:sp>
      <p:sp>
        <p:nvSpPr>
          <p:cNvPr id="183299" name="Rectangle 3"/>
          <p:cNvSpPr>
            <a:spLocks noGrp="1" noChangeArrowheads="1"/>
          </p:cNvSpPr>
          <p:nvPr>
            <p:ph type="body" idx="1"/>
          </p:nvPr>
        </p:nvSpPr>
        <p:spPr>
          <a:xfrm>
            <a:off x="285720" y="1500174"/>
            <a:ext cx="8483631" cy="4525962"/>
          </a:xfrm>
        </p:spPr>
        <p:txBody>
          <a:bodyPr>
            <a:noAutofit/>
          </a:bodyPr>
          <a:lstStyle/>
          <a:p>
            <a:pPr algn="just">
              <a:lnSpc>
                <a:spcPct val="80000"/>
              </a:lnSpc>
              <a:buNone/>
            </a:pPr>
            <a:r>
              <a:rPr lang="es-ES" sz="2400" dirty="0" smtClean="0"/>
              <a:t>El 31 de octubre de 1.883 nació </a:t>
            </a:r>
            <a:r>
              <a:rPr lang="es-ES" sz="2400" b="1" dirty="0" smtClean="0"/>
              <a:t>Manuel </a:t>
            </a:r>
            <a:r>
              <a:rPr lang="es-ES" sz="2400" b="1" dirty="0" err="1" smtClean="0"/>
              <a:t>Quintin</a:t>
            </a:r>
            <a:r>
              <a:rPr lang="es-ES" sz="2400" b="1" dirty="0" smtClean="0"/>
              <a:t> Lame Chantre</a:t>
            </a:r>
            <a:r>
              <a:rPr lang="es-ES" sz="2400" dirty="0" smtClean="0"/>
              <a:t>, éste gran luchador indígena más destacado del Cauca y de Colombia. Su pensamiento y acción a favor de las comunidades indígenas del Cauca y del Tolima revitalizó la lucha ancestral por la tierra y la cultura.</a:t>
            </a:r>
          </a:p>
          <a:p>
            <a:pPr algn="just">
              <a:lnSpc>
                <a:spcPct val="80000"/>
              </a:lnSpc>
              <a:buNone/>
            </a:pPr>
            <a:endParaRPr lang="es-ES" sz="2400" dirty="0" smtClean="0"/>
          </a:p>
          <a:p>
            <a:pPr algn="just">
              <a:lnSpc>
                <a:spcPct val="80000"/>
              </a:lnSpc>
              <a:buNone/>
            </a:pPr>
            <a:r>
              <a:rPr lang="es-ES" sz="2400" dirty="0" smtClean="0"/>
              <a:t>En 1.901: durante la guerra de los 1.000 días es obligado a enrolarse a las filas del ejército, recibió  </a:t>
            </a:r>
            <a:r>
              <a:rPr lang="es-ES" sz="2400" dirty="0" err="1" smtClean="0"/>
              <a:t>lecto</a:t>
            </a:r>
            <a:r>
              <a:rPr lang="es-ES" sz="2400" dirty="0" smtClean="0"/>
              <a:t> escritura, historia y las leyes.</a:t>
            </a:r>
          </a:p>
          <a:p>
            <a:pPr algn="just">
              <a:lnSpc>
                <a:spcPct val="80000"/>
              </a:lnSpc>
              <a:buNone/>
            </a:pPr>
            <a:endParaRPr lang="es-ES" sz="2400" dirty="0" smtClean="0"/>
          </a:p>
          <a:p>
            <a:pPr algn="just">
              <a:lnSpc>
                <a:spcPct val="80000"/>
              </a:lnSpc>
              <a:buNone/>
            </a:pPr>
            <a:r>
              <a:rPr lang="es-ES" sz="2400" dirty="0" smtClean="0"/>
              <a:t>1.910: declara defender la causa indígena del Cauca.</a:t>
            </a:r>
          </a:p>
          <a:p>
            <a:pPr algn="just">
              <a:lnSpc>
                <a:spcPct val="80000"/>
              </a:lnSpc>
              <a:buNone/>
            </a:pPr>
            <a:endParaRPr lang="es-ES" sz="2400" dirty="0" smtClean="0"/>
          </a:p>
          <a:p>
            <a:pPr algn="just">
              <a:lnSpc>
                <a:spcPct val="80000"/>
              </a:lnSpc>
              <a:buNone/>
            </a:pPr>
            <a:r>
              <a:rPr lang="es-ES" sz="2400" dirty="0" smtClean="0"/>
              <a:t>1.914: campaña de movilización de los indígenas del Cauca, contra los terratenientes y es perseguido por los liberales y conservadores.</a:t>
            </a:r>
          </a:p>
        </p:txBody>
      </p:sp>
      <p:sp>
        <p:nvSpPr>
          <p:cNvPr id="4" name="3 Rectángulo"/>
          <p:cNvSpPr/>
          <p:nvPr/>
        </p:nvSpPr>
        <p:spPr>
          <a:xfrm>
            <a:off x="0" y="0"/>
            <a:ext cx="9144000" cy="523220"/>
          </a:xfrm>
          <a:prstGeom prst="rect">
            <a:avLst/>
          </a:prstGeom>
        </p:spPr>
        <p:txBody>
          <a:bodyPr wrap="square">
            <a:spAutoFit/>
          </a:bodyPr>
          <a:lstStyle/>
          <a:p>
            <a:pPr lvl="0" algn="ctr" eaLnBrk="0" fontAlgn="base" hangingPunct="0">
              <a:spcBef>
                <a:spcPct val="0"/>
              </a:spcBef>
              <a:spcAft>
                <a:spcPct val="0"/>
              </a:spcAft>
            </a:pPr>
            <a:r>
              <a:rPr lang="es-ES_tradnl" sz="2800" b="1" dirty="0" smtClean="0">
                <a:latin typeface="Arial" pitchFamily="34" charset="0"/>
                <a:ea typeface="Calibri" pitchFamily="34" charset="0"/>
                <a:cs typeface="Times New Roman" pitchFamily="18" charset="0"/>
              </a:rPr>
              <a:t>ÉPOCA REPUBLICANA (200) AÑOS 1.810-2.010)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rot="21028980">
            <a:off x="801334" y="814158"/>
            <a:ext cx="7491153"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endParaRPr kumimoji="0" lang="es-ES_tradnl" sz="2800" b="0" i="0"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s-ES_tradnl" sz="2800" b="0" i="0" strike="noStrike" cap="none" normalizeH="0" baseline="0" dirty="0" smtClean="0">
                <a:ln>
                  <a:noFill/>
                </a:ln>
                <a:solidFill>
                  <a:schemeClr val="tx1"/>
                </a:solidFill>
                <a:effectLst/>
                <a:latin typeface="Arial" pitchFamily="34" charset="0"/>
                <a:cs typeface="Times New Roman" pitchFamily="18" charset="0"/>
              </a:rPr>
              <a:t>Época</a:t>
            </a:r>
            <a:r>
              <a:rPr kumimoji="0" lang="es-ES_tradnl" sz="2800" b="0" i="0" strike="noStrike" cap="none" normalizeH="0" dirty="0" smtClean="0">
                <a:ln>
                  <a:noFill/>
                </a:ln>
                <a:solidFill>
                  <a:schemeClr val="tx1"/>
                </a:solidFill>
                <a:effectLst/>
                <a:latin typeface="Arial" pitchFamily="34" charset="0"/>
                <a:cs typeface="Times New Roman" pitchFamily="18" charset="0"/>
              </a:rPr>
              <a:t> </a:t>
            </a:r>
            <a:r>
              <a:rPr lang="es-ES_tradnl" sz="2800" dirty="0" smtClean="0">
                <a:latin typeface="Arial" pitchFamily="34" charset="0"/>
                <a:cs typeface="Times New Roman" pitchFamily="18" charset="0"/>
              </a:rPr>
              <a:t>a</a:t>
            </a:r>
            <a:r>
              <a:rPr kumimoji="0" lang="es-ES_tradnl" sz="2800" b="0" i="0" strike="noStrike" cap="none" normalizeH="0" baseline="0" dirty="0" smtClean="0">
                <a:ln>
                  <a:noFill/>
                </a:ln>
                <a:solidFill>
                  <a:schemeClr val="tx1"/>
                </a:solidFill>
                <a:effectLst/>
                <a:latin typeface="Arial" pitchFamily="34" charset="0"/>
                <a:cs typeface="Times New Roman" pitchFamily="18" charset="0"/>
              </a:rPr>
              <a:t>ntes</a:t>
            </a:r>
            <a:r>
              <a:rPr kumimoji="0" lang="es-ES_tradnl" sz="2800" b="0" i="0" strike="noStrike" cap="none" normalizeH="0" dirty="0" smtClean="0">
                <a:ln>
                  <a:noFill/>
                </a:ln>
                <a:solidFill>
                  <a:schemeClr val="tx1"/>
                </a:solidFill>
                <a:effectLst/>
                <a:latin typeface="Arial" pitchFamily="34" charset="0"/>
                <a:cs typeface="Times New Roman" pitchFamily="18" charset="0"/>
              </a:rPr>
              <a:t> de la conquista  hasta 1.492</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s-ES_tradnl" sz="2800" b="0" i="0" strike="noStrike" cap="none" normalizeH="0" dirty="0" smtClean="0">
              <a:ln>
                <a:noFill/>
              </a:ln>
              <a:solidFill>
                <a:schemeClr val="tx1"/>
              </a:solidFill>
              <a:effectLst/>
              <a:latin typeface="Arial" pitchFamily="34" charset="0"/>
              <a:cs typeface="Times New Roman" pitchFamily="18" charset="0"/>
            </a:endParaRPr>
          </a:p>
          <a:p>
            <a:pPr fontAlgn="base">
              <a:spcBef>
                <a:spcPct val="0"/>
              </a:spcBef>
              <a:spcAft>
                <a:spcPct val="0"/>
              </a:spcAft>
              <a:buFontTx/>
              <a:buChar char="•"/>
            </a:pPr>
            <a:r>
              <a:rPr lang="es-ES_tradnl" sz="2800" dirty="0" smtClean="0">
                <a:latin typeface="Arial" pitchFamily="34" charset="0"/>
                <a:ea typeface="Calibri" pitchFamily="34" charset="0"/>
                <a:cs typeface="Times New Roman" pitchFamily="18" charset="0"/>
              </a:rPr>
              <a:t>Época de la conquista (50) años 1.492-1.542</a:t>
            </a:r>
            <a:endParaRPr kumimoji="0" lang="es-MX" sz="2800" b="0" i="0"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S_tradnl"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_tradnl"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Época colonial (268) años </a:t>
            </a:r>
            <a:r>
              <a:rPr kumimoji="0" lang="es-ES_tradnl" sz="2800" b="0" i="0" strike="noStrike" cap="none" normalizeH="0" baseline="0" dirty="0" smtClean="0">
                <a:ln>
                  <a:noFill/>
                </a:ln>
                <a:solidFill>
                  <a:schemeClr val="tx1"/>
                </a:solidFill>
                <a:effectLst/>
                <a:latin typeface="Arial" pitchFamily="34" charset="0"/>
                <a:ea typeface="Calibri" pitchFamily="34" charset="0"/>
                <a:cs typeface="Times New Roman" pitchFamily="18" charset="0"/>
              </a:rPr>
              <a:t>1.542-1.810</a:t>
            </a:r>
            <a:endParaRPr kumimoji="0" lang="es-MX" sz="2800" b="0" i="0"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s-ES_tradnl"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_tradnl"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Época republicana (200) años 1.810-2.010)</a:t>
            </a:r>
          </a:p>
          <a:p>
            <a:pPr marL="0" marR="0" lvl="0" indent="0" algn="l" defTabSz="914400" rtl="0" eaLnBrk="0" fontAlgn="base" latinLnBrk="0" hangingPunct="0">
              <a:lnSpc>
                <a:spcPct val="100000"/>
              </a:lnSpc>
              <a:spcBef>
                <a:spcPct val="0"/>
              </a:spcBef>
              <a:spcAft>
                <a:spcPct val="0"/>
              </a:spcAft>
              <a:buClrTx/>
              <a:buSzTx/>
              <a:tabLst/>
            </a:pPr>
            <a:endParaRPr kumimoji="0" lang="es-MX"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2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En total 518  años de dominación  </a:t>
            </a:r>
            <a:endParaRPr kumimoji="0" lang="es-ES_tradnl" sz="2800" b="1"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0" y="642917"/>
            <a:ext cx="9144000" cy="500067"/>
          </a:xfrm>
        </p:spPr>
        <p:txBody>
          <a:bodyPr>
            <a:normAutofit/>
          </a:bodyPr>
          <a:lstStyle/>
          <a:p>
            <a:r>
              <a:rPr lang="es-ES" sz="2400" b="1" dirty="0" smtClean="0"/>
              <a:t>LUCHA DE MANUEL QUINTIN LAME CHANTRE</a:t>
            </a:r>
            <a:endParaRPr lang="es-ES" sz="2400" b="1" dirty="0"/>
          </a:p>
        </p:txBody>
      </p:sp>
      <p:sp>
        <p:nvSpPr>
          <p:cNvPr id="183299" name="Rectangle 3"/>
          <p:cNvSpPr>
            <a:spLocks noGrp="1" noChangeArrowheads="1"/>
          </p:cNvSpPr>
          <p:nvPr>
            <p:ph type="body" idx="1"/>
          </p:nvPr>
        </p:nvSpPr>
        <p:spPr>
          <a:xfrm>
            <a:off x="285720" y="1500174"/>
            <a:ext cx="8483631" cy="4525962"/>
          </a:xfrm>
        </p:spPr>
        <p:txBody>
          <a:bodyPr>
            <a:noAutofit/>
          </a:bodyPr>
          <a:lstStyle/>
          <a:p>
            <a:pPr algn="just">
              <a:lnSpc>
                <a:spcPct val="80000"/>
              </a:lnSpc>
              <a:buNone/>
            </a:pPr>
            <a:endParaRPr lang="es-ES" sz="2400" dirty="0" smtClean="0"/>
          </a:p>
          <a:p>
            <a:pPr algn="just">
              <a:lnSpc>
                <a:spcPct val="80000"/>
              </a:lnSpc>
              <a:buNone/>
            </a:pPr>
            <a:r>
              <a:rPr lang="es-ES" sz="2400" dirty="0" smtClean="0"/>
              <a:t>1.915: es apresado, permaneció  1 año en la cárcel de Popayán.</a:t>
            </a:r>
          </a:p>
          <a:p>
            <a:pPr algn="just">
              <a:lnSpc>
                <a:spcPct val="80000"/>
              </a:lnSpc>
              <a:buFont typeface="Wingdings" pitchFamily="2" charset="2"/>
              <a:buNone/>
            </a:pPr>
            <a:endParaRPr lang="es-ES" sz="2400" dirty="0" smtClean="0"/>
          </a:p>
          <a:p>
            <a:pPr algn="just">
              <a:lnSpc>
                <a:spcPct val="80000"/>
              </a:lnSpc>
              <a:buNone/>
            </a:pPr>
            <a:r>
              <a:rPr lang="es-ES" sz="2400" dirty="0" smtClean="0"/>
              <a:t>1.916: el día 12 de noviembre, masacre de indígenas en </a:t>
            </a:r>
            <a:r>
              <a:rPr lang="es-ES" sz="2400" dirty="0" err="1" smtClean="0"/>
              <a:t>Inza</a:t>
            </a:r>
            <a:r>
              <a:rPr lang="es-ES" sz="2400" dirty="0" smtClean="0"/>
              <a:t>-   Cauca, mataron a 7 indígenas.</a:t>
            </a:r>
          </a:p>
          <a:p>
            <a:pPr algn="just">
              <a:lnSpc>
                <a:spcPct val="80000"/>
              </a:lnSpc>
              <a:buFont typeface="Wingdings" pitchFamily="2" charset="2"/>
              <a:buNone/>
            </a:pPr>
            <a:endParaRPr lang="es-ES" sz="2400" dirty="0" smtClean="0"/>
          </a:p>
          <a:p>
            <a:pPr algn="just">
              <a:lnSpc>
                <a:spcPct val="80000"/>
              </a:lnSpc>
              <a:buFont typeface="Wingdings" pitchFamily="2" charset="2"/>
              <a:buNone/>
            </a:pPr>
            <a:r>
              <a:rPr lang="es-ES" sz="2400" dirty="0" smtClean="0"/>
              <a:t>1.919: comienza a orientar su actividad hacia a Tolima.</a:t>
            </a:r>
          </a:p>
          <a:p>
            <a:pPr algn="just">
              <a:lnSpc>
                <a:spcPct val="80000"/>
              </a:lnSpc>
              <a:buFont typeface="Wingdings" pitchFamily="2" charset="2"/>
              <a:buNone/>
            </a:pPr>
            <a:endParaRPr lang="es-ES" sz="2400" dirty="0" smtClean="0"/>
          </a:p>
          <a:p>
            <a:pPr algn="just">
              <a:lnSpc>
                <a:spcPct val="80000"/>
              </a:lnSpc>
              <a:buFont typeface="Wingdings" pitchFamily="2" charset="2"/>
              <a:buNone/>
            </a:pPr>
            <a:endParaRPr lang="es-ES" sz="2400" dirty="0" smtClean="0"/>
          </a:p>
          <a:p>
            <a:pPr algn="just">
              <a:lnSpc>
                <a:spcPct val="80000"/>
              </a:lnSpc>
              <a:buFont typeface="Wingdings" pitchFamily="2" charset="2"/>
              <a:buNone/>
            </a:pPr>
            <a:endParaRPr lang="es-ES" sz="2400" dirty="0"/>
          </a:p>
        </p:txBody>
      </p:sp>
      <p:sp>
        <p:nvSpPr>
          <p:cNvPr id="4" name="3 Rectángulo"/>
          <p:cNvSpPr/>
          <p:nvPr/>
        </p:nvSpPr>
        <p:spPr>
          <a:xfrm>
            <a:off x="0" y="0"/>
            <a:ext cx="9144000" cy="523220"/>
          </a:xfrm>
          <a:prstGeom prst="rect">
            <a:avLst/>
          </a:prstGeom>
        </p:spPr>
        <p:txBody>
          <a:bodyPr wrap="square">
            <a:spAutoFit/>
          </a:bodyPr>
          <a:lstStyle/>
          <a:p>
            <a:pPr lvl="0" algn="ctr" eaLnBrk="0" fontAlgn="base" hangingPunct="0">
              <a:spcBef>
                <a:spcPct val="0"/>
              </a:spcBef>
              <a:spcAft>
                <a:spcPct val="0"/>
              </a:spcAft>
            </a:pPr>
            <a:r>
              <a:rPr lang="es-ES_tradnl" sz="2800" b="1" dirty="0" smtClean="0">
                <a:latin typeface="Arial" pitchFamily="34" charset="0"/>
                <a:ea typeface="Calibri" pitchFamily="34" charset="0"/>
                <a:cs typeface="Times New Roman" pitchFamily="18" charset="0"/>
              </a:rPr>
              <a:t>ÉPOCA REPUBLICANA (200) AÑOS 1.810-2.010)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0" y="642917"/>
            <a:ext cx="9144000" cy="500067"/>
          </a:xfrm>
        </p:spPr>
        <p:txBody>
          <a:bodyPr>
            <a:normAutofit/>
          </a:bodyPr>
          <a:lstStyle/>
          <a:p>
            <a:r>
              <a:rPr lang="es-ES" sz="2400" b="1" dirty="0"/>
              <a:t>GOBIERNO INDIRECTO Y TUTELA DE LA </a:t>
            </a:r>
            <a:r>
              <a:rPr lang="es-ES" sz="2400" b="1" dirty="0" smtClean="0"/>
              <a:t>MISION</a:t>
            </a:r>
            <a:endParaRPr lang="es-ES" sz="2400" b="1" dirty="0"/>
          </a:p>
        </p:txBody>
      </p:sp>
      <p:sp>
        <p:nvSpPr>
          <p:cNvPr id="183299" name="Rectangle 3"/>
          <p:cNvSpPr>
            <a:spLocks noGrp="1" noChangeArrowheads="1"/>
          </p:cNvSpPr>
          <p:nvPr>
            <p:ph type="body" idx="1"/>
          </p:nvPr>
        </p:nvSpPr>
        <p:spPr>
          <a:xfrm>
            <a:off x="285720" y="1214422"/>
            <a:ext cx="8483631" cy="4525962"/>
          </a:xfrm>
        </p:spPr>
        <p:txBody>
          <a:bodyPr>
            <a:noAutofit/>
          </a:bodyPr>
          <a:lstStyle/>
          <a:p>
            <a:pPr algn="just">
              <a:lnSpc>
                <a:spcPct val="80000"/>
              </a:lnSpc>
              <a:buFont typeface="Wingdings" pitchFamily="2" charset="2"/>
              <a:buNone/>
            </a:pPr>
            <a:r>
              <a:rPr lang="es-ES" sz="2400" dirty="0" smtClean="0"/>
              <a:t>La  ley 89  de 1.890 y los convenios de misiones de 1903 y 1928, se reorganizó el país en diversos Territorios de Misiones y se convocó a diversas órdenes religiosas católicas para promover la Civilización (entendida como la enseñanza de la moral cristiana y la occidentalización de su cultura) de los indios.</a:t>
            </a:r>
          </a:p>
          <a:p>
            <a:pPr algn="just">
              <a:lnSpc>
                <a:spcPct val="80000"/>
              </a:lnSpc>
              <a:buFont typeface="Wingdings" pitchFamily="2" charset="2"/>
              <a:buNone/>
            </a:pPr>
            <a:endParaRPr lang="es-ES" sz="2400" dirty="0" smtClean="0"/>
          </a:p>
          <a:p>
            <a:pPr algn="just">
              <a:lnSpc>
                <a:spcPct val="80000"/>
              </a:lnSpc>
              <a:buFont typeface="Wingdings" pitchFamily="2" charset="2"/>
              <a:buNone/>
            </a:pPr>
            <a:r>
              <a:rPr lang="es-ES" sz="2400" dirty="0" smtClean="0"/>
              <a:t>La  </a:t>
            </a:r>
            <a:r>
              <a:rPr lang="es-ES" sz="2400" dirty="0"/>
              <a:t>ley 89 de 1890 abrió a la división de los muchos resguardos, la política de extinción de las comunidades indígenas continuó. Por ejemplo, la Asamblea Nacional Constituyente convocada por el general Rafael Reyes ratificó mediante la ley 5 de 1905, </a:t>
            </a:r>
            <a:r>
              <a:rPr lang="es-ES" sz="2400" u="sng" dirty="0"/>
              <a:t>la legalidad de la venta de los resguardos efectuados en subasta pública y los derechos de los rematadores</a:t>
            </a:r>
            <a:r>
              <a:rPr lang="es-ES" sz="2400" dirty="0"/>
              <a:t>. </a:t>
            </a:r>
            <a:endParaRPr lang="es-ES" sz="2400" dirty="0" smtClean="0"/>
          </a:p>
          <a:p>
            <a:pPr algn="just">
              <a:lnSpc>
                <a:spcPct val="80000"/>
              </a:lnSpc>
              <a:buFont typeface="Wingdings" pitchFamily="2" charset="2"/>
              <a:buNone/>
            </a:pPr>
            <a:endParaRPr lang="es-ES" sz="2400" dirty="0" smtClean="0"/>
          </a:p>
          <a:p>
            <a:pPr algn="just">
              <a:lnSpc>
                <a:spcPct val="80000"/>
              </a:lnSpc>
              <a:buFont typeface="Wingdings" pitchFamily="2" charset="2"/>
              <a:buNone/>
            </a:pPr>
            <a:r>
              <a:rPr lang="es-ES" sz="2400" dirty="0" smtClean="0"/>
              <a:t>La </a:t>
            </a:r>
            <a:r>
              <a:rPr lang="es-ES" sz="2400" dirty="0"/>
              <a:t>ley 104 de 1919 ratificó la </a:t>
            </a:r>
            <a:r>
              <a:rPr lang="es-ES" sz="2400" u="sng" dirty="0"/>
              <a:t>división de los resguardos</a:t>
            </a:r>
            <a:r>
              <a:rPr lang="es-ES" sz="2400" dirty="0"/>
              <a:t>, y dispuso severos castigos expresados en despojo de la tierra para aquellos indígenas que se opusieron a la división. </a:t>
            </a:r>
            <a:endParaRPr lang="es-ES" sz="2400" dirty="0" smtClean="0"/>
          </a:p>
          <a:p>
            <a:pPr algn="just">
              <a:lnSpc>
                <a:spcPct val="80000"/>
              </a:lnSpc>
              <a:buFont typeface="Wingdings" pitchFamily="2" charset="2"/>
              <a:buNone/>
            </a:pPr>
            <a:endParaRPr lang="es-ES" sz="2400" dirty="0"/>
          </a:p>
        </p:txBody>
      </p:sp>
      <p:sp>
        <p:nvSpPr>
          <p:cNvPr id="4" name="3 Rectángulo"/>
          <p:cNvSpPr/>
          <p:nvPr/>
        </p:nvSpPr>
        <p:spPr>
          <a:xfrm>
            <a:off x="0" y="0"/>
            <a:ext cx="9144000" cy="523220"/>
          </a:xfrm>
          <a:prstGeom prst="rect">
            <a:avLst/>
          </a:prstGeom>
        </p:spPr>
        <p:txBody>
          <a:bodyPr wrap="square">
            <a:spAutoFit/>
          </a:bodyPr>
          <a:lstStyle/>
          <a:p>
            <a:pPr lvl="0" algn="ctr" eaLnBrk="0" fontAlgn="base" hangingPunct="0">
              <a:spcBef>
                <a:spcPct val="0"/>
              </a:spcBef>
              <a:spcAft>
                <a:spcPct val="0"/>
              </a:spcAft>
            </a:pPr>
            <a:r>
              <a:rPr lang="es-ES_tradnl" sz="2800" b="1" dirty="0" smtClean="0">
                <a:latin typeface="Arial" pitchFamily="34" charset="0"/>
                <a:ea typeface="Calibri" pitchFamily="34" charset="0"/>
                <a:cs typeface="Times New Roman" pitchFamily="18" charset="0"/>
              </a:rPr>
              <a:t>ÉPOCA REPUBLICANA (200) AÑOS 1.810-2.010)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0" y="642917"/>
            <a:ext cx="9144000" cy="500067"/>
          </a:xfrm>
        </p:spPr>
        <p:txBody>
          <a:bodyPr>
            <a:normAutofit/>
          </a:bodyPr>
          <a:lstStyle/>
          <a:p>
            <a:r>
              <a:rPr lang="es-ES" sz="2400" b="1" dirty="0"/>
              <a:t>GOBIERNO INDIRECTO Y TUTELA DE LA </a:t>
            </a:r>
            <a:r>
              <a:rPr lang="es-ES" sz="2400" b="1" dirty="0" smtClean="0"/>
              <a:t>MISION</a:t>
            </a:r>
            <a:endParaRPr lang="es-ES" sz="2400" b="1" dirty="0"/>
          </a:p>
        </p:txBody>
      </p:sp>
      <p:sp>
        <p:nvSpPr>
          <p:cNvPr id="183299" name="Rectangle 3"/>
          <p:cNvSpPr>
            <a:spLocks noGrp="1" noChangeArrowheads="1"/>
          </p:cNvSpPr>
          <p:nvPr>
            <p:ph type="body" idx="1"/>
          </p:nvPr>
        </p:nvSpPr>
        <p:spPr>
          <a:xfrm>
            <a:off x="285720" y="1214422"/>
            <a:ext cx="8483631" cy="4525962"/>
          </a:xfrm>
        </p:spPr>
        <p:txBody>
          <a:bodyPr>
            <a:noAutofit/>
          </a:bodyPr>
          <a:lstStyle/>
          <a:p>
            <a:pPr algn="just">
              <a:lnSpc>
                <a:spcPct val="80000"/>
              </a:lnSpc>
              <a:buFont typeface="Wingdings" pitchFamily="2" charset="2"/>
              <a:buNone/>
            </a:pPr>
            <a:r>
              <a:rPr lang="es-ES" sz="2400" dirty="0" smtClean="0"/>
              <a:t>En 1.920, </a:t>
            </a:r>
            <a:r>
              <a:rPr lang="es-ES" sz="2400" b="1" dirty="0" smtClean="0"/>
              <a:t>Manuel Quintín Lame</a:t>
            </a:r>
            <a:r>
              <a:rPr lang="es-ES" sz="2400" dirty="0" smtClean="0"/>
              <a:t>: el 1 de enero, se fundó “Consejo Supremo de Indias”, con el fin de proteger, amparar y defender los derechos y propiedades territoriales indígenas, fue </a:t>
            </a:r>
            <a:r>
              <a:rPr lang="es-ES" sz="2400" dirty="0"/>
              <a:t>una reacción contra </a:t>
            </a:r>
            <a:r>
              <a:rPr lang="es-ES" sz="2400" dirty="0" smtClean="0"/>
              <a:t>los </a:t>
            </a:r>
            <a:r>
              <a:rPr lang="es-ES" sz="2400" dirty="0"/>
              <a:t>terrajeros del </a:t>
            </a:r>
            <a:r>
              <a:rPr lang="es-ES" sz="2400" dirty="0" smtClean="0"/>
              <a:t>Cauca.</a:t>
            </a:r>
          </a:p>
          <a:p>
            <a:pPr algn="just">
              <a:lnSpc>
                <a:spcPct val="80000"/>
              </a:lnSpc>
              <a:buNone/>
            </a:pPr>
            <a:endParaRPr lang="es-ES" sz="2400" dirty="0" smtClean="0"/>
          </a:p>
          <a:p>
            <a:pPr algn="just">
              <a:lnSpc>
                <a:spcPct val="80000"/>
              </a:lnSpc>
              <a:buNone/>
            </a:pPr>
            <a:r>
              <a:rPr lang="es-ES" sz="2400" dirty="0" smtClean="0"/>
              <a:t>Los nuevos movimientos sociales que irrumpieron en el país a partir de 1920, promovieron una visión de los indígenas dignificante de su cultura y sociedad. </a:t>
            </a:r>
          </a:p>
          <a:p>
            <a:pPr algn="just">
              <a:lnSpc>
                <a:spcPct val="80000"/>
              </a:lnSpc>
              <a:buNone/>
            </a:pPr>
            <a:endParaRPr lang="es-ES" sz="2400" dirty="0" smtClean="0"/>
          </a:p>
          <a:p>
            <a:pPr algn="just">
              <a:buClr>
                <a:schemeClr val="tx1"/>
              </a:buClr>
              <a:buNone/>
            </a:pPr>
            <a:r>
              <a:rPr lang="es-ES" sz="2400" dirty="0" smtClean="0"/>
              <a:t>En 1.922, </a:t>
            </a:r>
            <a:r>
              <a:rPr lang="es-ES" sz="2400" b="1" dirty="0" smtClean="0"/>
              <a:t>Manuel </a:t>
            </a:r>
            <a:r>
              <a:rPr lang="es-ES" sz="2400" b="1" dirty="0" err="1" smtClean="0"/>
              <a:t>Quintin</a:t>
            </a:r>
            <a:r>
              <a:rPr lang="es-ES" sz="2400" b="1" dirty="0" smtClean="0"/>
              <a:t> Lame</a:t>
            </a:r>
            <a:r>
              <a:rPr lang="es-ES" sz="2400" dirty="0" smtClean="0"/>
              <a:t>: se traslada definitivamente al departamento de Tolima.</a:t>
            </a:r>
          </a:p>
          <a:p>
            <a:pPr algn="just">
              <a:buClr>
                <a:schemeClr val="tx1"/>
              </a:buClr>
              <a:buNone/>
            </a:pPr>
            <a:endParaRPr lang="es-ES" sz="2400" dirty="0" smtClean="0"/>
          </a:p>
          <a:p>
            <a:pPr algn="just">
              <a:buClr>
                <a:schemeClr val="tx1"/>
              </a:buClr>
              <a:buNone/>
            </a:pPr>
            <a:r>
              <a:rPr lang="es-ES" sz="2400" dirty="0" smtClean="0"/>
              <a:t>En 1.924, </a:t>
            </a:r>
            <a:r>
              <a:rPr lang="es-ES" sz="2400" b="1" dirty="0" smtClean="0"/>
              <a:t>Manuel Quintín Lame </a:t>
            </a:r>
            <a:r>
              <a:rPr lang="es-ES" sz="2400" dirty="0" smtClean="0"/>
              <a:t>y dos líderes más reciben de las comunidades indígenas del Tolima, el poder para representarlos ante el gobierno.</a:t>
            </a:r>
          </a:p>
          <a:p>
            <a:pPr>
              <a:buClr>
                <a:schemeClr val="tx1"/>
              </a:buClr>
              <a:buNone/>
            </a:pPr>
            <a:endParaRPr lang="es-ES" sz="2400" dirty="0" smtClean="0"/>
          </a:p>
          <a:p>
            <a:pPr>
              <a:buClr>
                <a:schemeClr val="tx1"/>
              </a:buClr>
              <a:buNone/>
            </a:pPr>
            <a:r>
              <a:rPr lang="es-ES" sz="2000" dirty="0" smtClean="0"/>
              <a:t> </a:t>
            </a:r>
          </a:p>
          <a:p>
            <a:pPr algn="just">
              <a:lnSpc>
                <a:spcPct val="80000"/>
              </a:lnSpc>
              <a:buFont typeface="Wingdings" pitchFamily="2" charset="2"/>
              <a:buNone/>
            </a:pPr>
            <a:endParaRPr lang="es-ES" sz="2000" dirty="0"/>
          </a:p>
        </p:txBody>
      </p:sp>
      <p:sp>
        <p:nvSpPr>
          <p:cNvPr id="4" name="3 Rectángulo"/>
          <p:cNvSpPr/>
          <p:nvPr/>
        </p:nvSpPr>
        <p:spPr>
          <a:xfrm>
            <a:off x="0" y="0"/>
            <a:ext cx="9144000" cy="523220"/>
          </a:xfrm>
          <a:prstGeom prst="rect">
            <a:avLst/>
          </a:prstGeom>
        </p:spPr>
        <p:txBody>
          <a:bodyPr wrap="square">
            <a:spAutoFit/>
          </a:bodyPr>
          <a:lstStyle/>
          <a:p>
            <a:pPr lvl="0" algn="ctr" eaLnBrk="0" fontAlgn="base" hangingPunct="0">
              <a:spcBef>
                <a:spcPct val="0"/>
              </a:spcBef>
              <a:spcAft>
                <a:spcPct val="0"/>
              </a:spcAft>
            </a:pPr>
            <a:r>
              <a:rPr lang="es-ES_tradnl" sz="2800" b="1" dirty="0" smtClean="0">
                <a:latin typeface="Arial" pitchFamily="34" charset="0"/>
                <a:ea typeface="Calibri" pitchFamily="34" charset="0"/>
                <a:cs typeface="Times New Roman" pitchFamily="18" charset="0"/>
              </a:rPr>
              <a:t>ÉPOCA REPUBLICANA (200) AÑOS 1.810-2.010)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395288" y="476251"/>
            <a:ext cx="8229600" cy="595296"/>
          </a:xfrm>
        </p:spPr>
        <p:txBody>
          <a:bodyPr>
            <a:normAutofit/>
          </a:bodyPr>
          <a:lstStyle/>
          <a:p>
            <a:r>
              <a:rPr lang="es-ES" sz="2700" b="1" dirty="0"/>
              <a:t>LA RUPTURA DEL </a:t>
            </a:r>
            <a:r>
              <a:rPr lang="es-ES" sz="2700" b="1" dirty="0" smtClean="0"/>
              <a:t>PROTECCIONISMO</a:t>
            </a:r>
            <a:endParaRPr lang="es-ES" sz="4000" b="1" dirty="0"/>
          </a:p>
        </p:txBody>
      </p:sp>
      <p:sp>
        <p:nvSpPr>
          <p:cNvPr id="179203" name="Rectangle 3"/>
          <p:cNvSpPr>
            <a:spLocks noGrp="1" noChangeArrowheads="1"/>
          </p:cNvSpPr>
          <p:nvPr>
            <p:ph type="body" idx="1"/>
          </p:nvPr>
        </p:nvSpPr>
        <p:spPr>
          <a:xfrm>
            <a:off x="214282" y="1071546"/>
            <a:ext cx="8572560" cy="4525963"/>
          </a:xfrm>
        </p:spPr>
        <p:txBody>
          <a:bodyPr>
            <a:noAutofit/>
          </a:bodyPr>
          <a:lstStyle/>
          <a:p>
            <a:pPr>
              <a:buClr>
                <a:schemeClr val="tx1"/>
              </a:buClr>
              <a:buNone/>
            </a:pPr>
            <a:endParaRPr lang="es-ES" sz="2000" dirty="0" smtClean="0"/>
          </a:p>
          <a:p>
            <a:pPr algn="just">
              <a:buClr>
                <a:schemeClr val="tx1"/>
              </a:buClr>
              <a:buNone/>
            </a:pPr>
            <a:r>
              <a:rPr lang="es-ES" sz="2400" dirty="0" smtClean="0"/>
              <a:t>En 1.930, </a:t>
            </a:r>
            <a:r>
              <a:rPr lang="es-ES" sz="2400" b="1" dirty="0" smtClean="0"/>
              <a:t>Manuel Quintín Lame</a:t>
            </a:r>
            <a:r>
              <a:rPr lang="es-ES" sz="2400" dirty="0" smtClean="0"/>
              <a:t> rompe las relaciones con los dos líderes indígenas.</a:t>
            </a:r>
          </a:p>
          <a:p>
            <a:pPr algn="just">
              <a:buClr>
                <a:schemeClr val="tx1"/>
              </a:buClr>
              <a:buNone/>
            </a:pPr>
            <a:endParaRPr lang="es-ES" sz="2400" dirty="0" smtClean="0"/>
          </a:p>
          <a:p>
            <a:pPr algn="just">
              <a:buClr>
                <a:schemeClr val="tx1"/>
              </a:buClr>
              <a:buNone/>
            </a:pPr>
            <a:r>
              <a:rPr lang="es-ES" sz="2400" dirty="0" smtClean="0"/>
              <a:t>En 1.931, el pueblo san José de Indias es toma por asalto por fuerzas organizadas por terratenientes, murieron 17 indígenas.</a:t>
            </a:r>
          </a:p>
          <a:p>
            <a:pPr algn="just">
              <a:lnSpc>
                <a:spcPct val="80000"/>
              </a:lnSpc>
              <a:buNone/>
            </a:pPr>
            <a:endParaRPr lang="es-ES" sz="2400" dirty="0" smtClean="0"/>
          </a:p>
          <a:p>
            <a:pPr algn="just">
              <a:lnSpc>
                <a:spcPct val="80000"/>
              </a:lnSpc>
              <a:buNone/>
            </a:pPr>
            <a:r>
              <a:rPr lang="es-ES" sz="2400" dirty="0" smtClean="0"/>
              <a:t>A pesar de la expedición de la ley de tierras en 1936 durante el gobierno de la Revolución en Marcha de López </a:t>
            </a:r>
            <a:r>
              <a:rPr lang="es-ES" sz="2400" dirty="0" err="1" smtClean="0"/>
              <a:t>Pumarejo</a:t>
            </a:r>
            <a:r>
              <a:rPr lang="es-ES" sz="2400" dirty="0" smtClean="0"/>
              <a:t>. Por entonces, </a:t>
            </a:r>
            <a:r>
              <a:rPr lang="es-ES" sz="2400" u="sng" dirty="0" smtClean="0"/>
              <a:t>muchos indígenas fueron despojados de la tierra</a:t>
            </a:r>
            <a:r>
              <a:rPr lang="es-ES" sz="2400" dirty="0" smtClean="0"/>
              <a:t>.</a:t>
            </a:r>
          </a:p>
          <a:p>
            <a:pPr algn="just">
              <a:lnSpc>
                <a:spcPct val="80000"/>
              </a:lnSpc>
              <a:buNone/>
            </a:pPr>
            <a:endParaRPr lang="es-ES" sz="2400" dirty="0" smtClean="0"/>
          </a:p>
          <a:p>
            <a:pPr algn="just">
              <a:lnSpc>
                <a:spcPct val="80000"/>
              </a:lnSpc>
              <a:buFont typeface="Wingdings" pitchFamily="2" charset="2"/>
              <a:buNone/>
            </a:pPr>
            <a:r>
              <a:rPr lang="es-ES" sz="2400" dirty="0" smtClean="0"/>
              <a:t>La </a:t>
            </a:r>
            <a:r>
              <a:rPr lang="es-ES" sz="2400" dirty="0"/>
              <a:t>ruptura definitiva del sistema se produjo en el momento en que las nacientes repúblicas </a:t>
            </a:r>
            <a:r>
              <a:rPr lang="es-ES" sz="2400" u="sng" dirty="0"/>
              <a:t>equipararon</a:t>
            </a:r>
            <a:r>
              <a:rPr lang="es-ES" sz="2400" dirty="0"/>
              <a:t> a los integrantes de los pueblos originarios con el resto de los ciudadanos libres. </a:t>
            </a:r>
            <a:r>
              <a:rPr lang="es-ES" sz="2400" dirty="0" smtClean="0"/>
              <a:t>La </a:t>
            </a:r>
            <a:r>
              <a:rPr lang="es-ES" sz="2400" dirty="0"/>
              <a:t>formación de los estados nacionales de América Latina del siglo XIX estuvo sustentada, en gran medida, en el </a:t>
            </a:r>
            <a:r>
              <a:rPr lang="es-ES" sz="2400" b="1" dirty="0"/>
              <a:t>liberalismo</a:t>
            </a:r>
            <a:r>
              <a:rPr lang="es-ES" sz="2400" dirty="0"/>
              <a:t>.</a:t>
            </a:r>
          </a:p>
          <a:p>
            <a:pPr algn="just">
              <a:lnSpc>
                <a:spcPct val="80000"/>
              </a:lnSpc>
              <a:buFont typeface="Wingdings" pitchFamily="2" charset="2"/>
              <a:buNone/>
            </a:pPr>
            <a:endParaRPr lang="es-ES" sz="2000" dirty="0"/>
          </a:p>
          <a:p>
            <a:pPr algn="just">
              <a:lnSpc>
                <a:spcPct val="80000"/>
              </a:lnSpc>
              <a:buFont typeface="Wingdings" pitchFamily="2" charset="2"/>
              <a:buNone/>
            </a:pPr>
            <a:r>
              <a:rPr lang="es-ES" sz="2000" dirty="0" smtClean="0"/>
              <a:t> </a:t>
            </a:r>
          </a:p>
          <a:p>
            <a:pPr algn="just">
              <a:lnSpc>
                <a:spcPct val="80000"/>
              </a:lnSpc>
              <a:buFont typeface="Wingdings" pitchFamily="2" charset="2"/>
              <a:buNone/>
            </a:pPr>
            <a:endParaRPr lang="es-ES" sz="2000" dirty="0"/>
          </a:p>
          <a:p>
            <a:pPr algn="just">
              <a:lnSpc>
                <a:spcPct val="80000"/>
              </a:lnSpc>
              <a:buFont typeface="Wingdings" pitchFamily="2" charset="2"/>
              <a:buNone/>
            </a:pPr>
            <a:endParaRPr lang="es-ES" sz="2000" dirty="0"/>
          </a:p>
          <a:p>
            <a:pPr algn="just">
              <a:lnSpc>
                <a:spcPct val="80000"/>
              </a:lnSpc>
              <a:buFont typeface="Wingdings" pitchFamily="2" charset="2"/>
              <a:buNone/>
            </a:pPr>
            <a:endParaRPr lang="es-ES" sz="2000" dirty="0"/>
          </a:p>
        </p:txBody>
      </p:sp>
      <p:sp>
        <p:nvSpPr>
          <p:cNvPr id="4" name="3 Rectángulo"/>
          <p:cNvSpPr/>
          <p:nvPr/>
        </p:nvSpPr>
        <p:spPr>
          <a:xfrm>
            <a:off x="0" y="0"/>
            <a:ext cx="9144000" cy="954107"/>
          </a:xfrm>
          <a:prstGeom prst="rect">
            <a:avLst/>
          </a:prstGeom>
        </p:spPr>
        <p:txBody>
          <a:bodyPr wrap="square">
            <a:spAutoFit/>
          </a:bodyPr>
          <a:lstStyle/>
          <a:p>
            <a:pPr lvl="0" algn="ctr" eaLnBrk="0" fontAlgn="base" hangingPunct="0">
              <a:spcBef>
                <a:spcPct val="0"/>
              </a:spcBef>
              <a:spcAft>
                <a:spcPct val="0"/>
              </a:spcAft>
            </a:pPr>
            <a:r>
              <a:rPr lang="es-ES_tradnl" sz="2800" b="1" dirty="0" smtClean="0">
                <a:latin typeface="Arial" pitchFamily="34" charset="0"/>
                <a:ea typeface="Calibri" pitchFamily="34" charset="0"/>
                <a:cs typeface="Times New Roman" pitchFamily="18" charset="0"/>
              </a:rPr>
              <a:t>ÉPOCA REPUBLICANA (200) AÑOS 1.810-2.010)</a:t>
            </a:r>
          </a:p>
          <a:p>
            <a:pPr lvl="0" eaLnBrk="0" fontAlgn="base" hangingPunct="0">
              <a:spcBef>
                <a:spcPct val="0"/>
              </a:spcBef>
              <a:spcAft>
                <a:spcPct val="0"/>
              </a:spcAft>
            </a:pPr>
            <a:endParaRPr lang="es-ES_tradnl" sz="2800" dirty="0" smtClean="0">
              <a:latin typeface="Arial"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395288" y="476251"/>
            <a:ext cx="8229600" cy="595296"/>
          </a:xfrm>
        </p:spPr>
        <p:txBody>
          <a:bodyPr>
            <a:normAutofit/>
          </a:bodyPr>
          <a:lstStyle/>
          <a:p>
            <a:r>
              <a:rPr lang="es-ES" sz="2700" b="1" dirty="0"/>
              <a:t>LA RUPTURA DEL </a:t>
            </a:r>
            <a:r>
              <a:rPr lang="es-ES" sz="2700" b="1" dirty="0" smtClean="0"/>
              <a:t>PROTECCIONISMO</a:t>
            </a:r>
            <a:endParaRPr lang="es-ES" sz="4000" b="1" dirty="0"/>
          </a:p>
        </p:txBody>
      </p:sp>
      <p:sp>
        <p:nvSpPr>
          <p:cNvPr id="179203" name="Rectangle 3"/>
          <p:cNvSpPr>
            <a:spLocks noGrp="1" noChangeArrowheads="1"/>
          </p:cNvSpPr>
          <p:nvPr>
            <p:ph type="body" idx="1"/>
          </p:nvPr>
        </p:nvSpPr>
        <p:spPr>
          <a:xfrm>
            <a:off x="214282" y="1071546"/>
            <a:ext cx="8572560" cy="4525963"/>
          </a:xfrm>
        </p:spPr>
        <p:txBody>
          <a:bodyPr>
            <a:noAutofit/>
          </a:bodyPr>
          <a:lstStyle/>
          <a:p>
            <a:pPr algn="just">
              <a:lnSpc>
                <a:spcPct val="80000"/>
              </a:lnSpc>
              <a:buFont typeface="Wingdings" pitchFamily="2" charset="2"/>
              <a:buNone/>
            </a:pPr>
            <a:r>
              <a:rPr lang="es-ES" sz="2400" dirty="0" smtClean="0"/>
              <a:t>A  partir de 1940 tomó el movimiento indigenista a nivel regional americano, la Convención Internacional de </a:t>
            </a:r>
            <a:r>
              <a:rPr lang="es-ES" sz="2400" dirty="0" err="1" smtClean="0"/>
              <a:t>Pátzcuaro</a:t>
            </a:r>
            <a:r>
              <a:rPr lang="es-ES" sz="2400" dirty="0" smtClean="0"/>
              <a:t> celebrada en abril de dicho año creó el Instituto Indigenista Americano. </a:t>
            </a:r>
          </a:p>
          <a:p>
            <a:pPr algn="just">
              <a:lnSpc>
                <a:spcPct val="80000"/>
              </a:lnSpc>
              <a:buNone/>
            </a:pPr>
            <a:endParaRPr lang="es-ES" sz="2400" dirty="0" smtClean="0"/>
          </a:p>
          <a:p>
            <a:pPr algn="just">
              <a:lnSpc>
                <a:spcPct val="80000"/>
              </a:lnSpc>
              <a:buNone/>
            </a:pPr>
            <a:r>
              <a:rPr lang="es-ES" sz="2400" dirty="0" smtClean="0"/>
              <a:t>En 1944, se inició un proceso de extinción de los resguardos de </a:t>
            </a:r>
            <a:r>
              <a:rPr lang="es-ES" sz="2400" dirty="0" err="1" smtClean="0"/>
              <a:t>Tierradentro</a:t>
            </a:r>
            <a:r>
              <a:rPr lang="es-ES" sz="2400" dirty="0" smtClean="0"/>
              <a:t>, bajo el argumento de que sus poseedores </a:t>
            </a:r>
            <a:r>
              <a:rPr lang="es-ES" sz="2400" u="sng" dirty="0" smtClean="0"/>
              <a:t>habían perdido la identidad indígena</a:t>
            </a:r>
            <a:r>
              <a:rPr lang="es-ES" sz="2400" dirty="0" smtClean="0"/>
              <a:t>. En 1.945, empieza la violencia contra las comunidades indígenas del Tolima.</a:t>
            </a:r>
          </a:p>
          <a:p>
            <a:pPr algn="just">
              <a:lnSpc>
                <a:spcPct val="80000"/>
              </a:lnSpc>
              <a:buNone/>
            </a:pPr>
            <a:endParaRPr lang="es-ES" sz="2400" dirty="0" smtClean="0"/>
          </a:p>
          <a:p>
            <a:pPr algn="just">
              <a:lnSpc>
                <a:spcPct val="80000"/>
              </a:lnSpc>
              <a:buNone/>
            </a:pPr>
            <a:r>
              <a:rPr lang="es-ES" sz="2400" dirty="0" smtClean="0"/>
              <a:t>A partir de 1946, se incrementó </a:t>
            </a:r>
            <a:r>
              <a:rPr lang="es-ES" sz="2400" u="sng" dirty="0" smtClean="0"/>
              <a:t>la lucha contra la propiedad colectiva indígena</a:t>
            </a:r>
            <a:r>
              <a:rPr lang="es-ES" sz="2400" dirty="0" smtClean="0"/>
              <a:t>. Gran parte de los resguardos de Nariño, por ejemplo, fueron divididos por un decreto oficial. Desde el Estado se fomentó una </a:t>
            </a:r>
            <a:r>
              <a:rPr lang="es-ES" sz="2400" u="sng" dirty="0" smtClean="0"/>
              <a:t>política de negación de las culturas y de las sociedades indígenas</a:t>
            </a:r>
            <a:r>
              <a:rPr lang="es-ES" sz="2400" dirty="0" smtClean="0"/>
              <a:t>, en cuanto que se percibía --así lo había planteado claramente Laureano Gómez en su conferencia "Interrogantes sobre el progreso de Colombia" (1928)-- </a:t>
            </a:r>
            <a:r>
              <a:rPr lang="es-ES" sz="2400" u="sng" dirty="0" smtClean="0"/>
              <a:t>a los indios y a los "negros" como estigmas de inferioridad racial</a:t>
            </a:r>
            <a:r>
              <a:rPr lang="es-ES" sz="2400" dirty="0" smtClean="0"/>
              <a:t>. </a:t>
            </a:r>
          </a:p>
          <a:p>
            <a:pPr algn="just">
              <a:lnSpc>
                <a:spcPct val="80000"/>
              </a:lnSpc>
              <a:buFont typeface="Wingdings" pitchFamily="2" charset="2"/>
              <a:buNone/>
            </a:pPr>
            <a:endParaRPr lang="es-ES" sz="2400" dirty="0"/>
          </a:p>
          <a:p>
            <a:pPr algn="just">
              <a:lnSpc>
                <a:spcPct val="80000"/>
              </a:lnSpc>
              <a:buFont typeface="Wingdings" pitchFamily="2" charset="2"/>
              <a:buNone/>
            </a:pPr>
            <a:endParaRPr lang="es-ES" sz="2400" dirty="0"/>
          </a:p>
          <a:p>
            <a:pPr algn="just">
              <a:lnSpc>
                <a:spcPct val="80000"/>
              </a:lnSpc>
              <a:buFont typeface="Wingdings" pitchFamily="2" charset="2"/>
              <a:buNone/>
            </a:pPr>
            <a:endParaRPr lang="es-ES" sz="2000" dirty="0"/>
          </a:p>
        </p:txBody>
      </p:sp>
      <p:sp>
        <p:nvSpPr>
          <p:cNvPr id="4" name="3 Rectángulo"/>
          <p:cNvSpPr/>
          <p:nvPr/>
        </p:nvSpPr>
        <p:spPr>
          <a:xfrm>
            <a:off x="0" y="0"/>
            <a:ext cx="9144000" cy="954107"/>
          </a:xfrm>
          <a:prstGeom prst="rect">
            <a:avLst/>
          </a:prstGeom>
        </p:spPr>
        <p:txBody>
          <a:bodyPr wrap="square">
            <a:spAutoFit/>
          </a:bodyPr>
          <a:lstStyle/>
          <a:p>
            <a:pPr lvl="0" algn="ctr" eaLnBrk="0" fontAlgn="base" hangingPunct="0">
              <a:spcBef>
                <a:spcPct val="0"/>
              </a:spcBef>
              <a:spcAft>
                <a:spcPct val="0"/>
              </a:spcAft>
            </a:pPr>
            <a:r>
              <a:rPr lang="es-ES_tradnl" sz="2800" b="1" dirty="0" smtClean="0">
                <a:latin typeface="Arial" pitchFamily="34" charset="0"/>
                <a:ea typeface="Calibri" pitchFamily="34" charset="0"/>
                <a:cs typeface="Times New Roman" pitchFamily="18" charset="0"/>
              </a:rPr>
              <a:t>ÉPOCA REPUBLICANA (200) AÑOS 1.810-2.010)</a:t>
            </a:r>
          </a:p>
          <a:p>
            <a:pPr lvl="0" eaLnBrk="0" fontAlgn="base" hangingPunct="0">
              <a:spcBef>
                <a:spcPct val="0"/>
              </a:spcBef>
              <a:spcAft>
                <a:spcPct val="0"/>
              </a:spcAft>
            </a:pPr>
            <a:endParaRPr lang="es-ES_tradnl" sz="2800" dirty="0" smtClean="0">
              <a:latin typeface="Arial"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395288" y="476251"/>
            <a:ext cx="8229600" cy="595296"/>
          </a:xfrm>
        </p:spPr>
        <p:txBody>
          <a:bodyPr>
            <a:normAutofit/>
          </a:bodyPr>
          <a:lstStyle/>
          <a:p>
            <a:r>
              <a:rPr lang="es-ES" sz="2700" b="1" dirty="0"/>
              <a:t>LA RUPTURA DEL </a:t>
            </a:r>
            <a:r>
              <a:rPr lang="es-ES" sz="2700" b="1" dirty="0" smtClean="0"/>
              <a:t>PROTECCIONISMO</a:t>
            </a:r>
            <a:endParaRPr lang="es-ES" sz="4000" b="1" dirty="0"/>
          </a:p>
        </p:txBody>
      </p:sp>
      <p:sp>
        <p:nvSpPr>
          <p:cNvPr id="179203" name="Rectangle 3"/>
          <p:cNvSpPr>
            <a:spLocks noGrp="1" noChangeArrowheads="1"/>
          </p:cNvSpPr>
          <p:nvPr>
            <p:ph type="body" idx="1"/>
          </p:nvPr>
        </p:nvSpPr>
        <p:spPr>
          <a:xfrm>
            <a:off x="214282" y="1071546"/>
            <a:ext cx="8572560" cy="4525963"/>
          </a:xfrm>
        </p:spPr>
        <p:txBody>
          <a:bodyPr>
            <a:noAutofit/>
          </a:bodyPr>
          <a:lstStyle/>
          <a:p>
            <a:pPr algn="just">
              <a:lnSpc>
                <a:spcPct val="80000"/>
              </a:lnSpc>
              <a:buFont typeface="Wingdings" pitchFamily="2" charset="2"/>
              <a:buNone/>
            </a:pPr>
            <a:r>
              <a:rPr lang="es-ES" sz="2400" dirty="0" smtClean="0"/>
              <a:t>En 1957, la Organización Internacional del Trabajo OIT, adoptó el Convenio 107 el cual, tras el proceso de descolonización de los años 60 y el ascenso internacional del indigenismo, se mostró obsoleto para enfrentar los nuevos desafíos y fue reemplazado por el Convenio 169 de 1989 de la OIT.</a:t>
            </a:r>
          </a:p>
          <a:p>
            <a:pPr algn="just">
              <a:lnSpc>
                <a:spcPct val="80000"/>
              </a:lnSpc>
              <a:buFont typeface="Wingdings" pitchFamily="2" charset="2"/>
              <a:buNone/>
            </a:pPr>
            <a:endParaRPr lang="es-ES" sz="2400" dirty="0" smtClean="0"/>
          </a:p>
          <a:p>
            <a:pPr algn="just">
              <a:lnSpc>
                <a:spcPct val="80000"/>
              </a:lnSpc>
              <a:buFont typeface="Wingdings" pitchFamily="2" charset="2"/>
              <a:buNone/>
            </a:pPr>
            <a:r>
              <a:rPr lang="es-ES" sz="2400" dirty="0" smtClean="0"/>
              <a:t>Los  </a:t>
            </a:r>
            <a:r>
              <a:rPr lang="es-ES" sz="2400" dirty="0"/>
              <a:t>países hispanoamericanos comenzaban a reconocer los derechos de los pueblos originarios en sus cartas constitucionales: </a:t>
            </a:r>
            <a:r>
              <a:rPr lang="es-ES" sz="2400" i="1" dirty="0"/>
              <a:t>Panamá en 1972, Ecuador en 1978, Canadá en 1982, Guatemala en 1985, Nicaragua en 1987 y Brasil en 1988</a:t>
            </a:r>
            <a:r>
              <a:rPr lang="es-ES" sz="2400" i="1" dirty="0" smtClean="0"/>
              <a:t>.</a:t>
            </a:r>
          </a:p>
          <a:p>
            <a:pPr algn="just">
              <a:lnSpc>
                <a:spcPct val="80000"/>
              </a:lnSpc>
              <a:buFont typeface="Wingdings" pitchFamily="2" charset="2"/>
              <a:buNone/>
            </a:pPr>
            <a:endParaRPr lang="es-ES" sz="2400" i="1" dirty="0" smtClean="0"/>
          </a:p>
          <a:p>
            <a:pPr algn="just">
              <a:lnSpc>
                <a:spcPct val="80000"/>
              </a:lnSpc>
              <a:buFont typeface="Wingdings" pitchFamily="2" charset="2"/>
              <a:buNone/>
            </a:pPr>
            <a:r>
              <a:rPr lang="es-ES" sz="2400" i="1" dirty="0" smtClean="0"/>
              <a:t> Colombia </a:t>
            </a:r>
            <a:r>
              <a:rPr lang="es-ES" sz="2400" i="1" dirty="0"/>
              <a:t>lo hizo en la Carta Constitucional de 1991</a:t>
            </a:r>
            <a:r>
              <a:rPr lang="es-ES" sz="2400" dirty="0"/>
              <a:t>, en cuya redacción intervinieron los constituyentes indígenas Francisco Rojas </a:t>
            </a:r>
            <a:r>
              <a:rPr lang="es-ES" sz="2400" dirty="0" err="1"/>
              <a:t>Birry</a:t>
            </a:r>
            <a:r>
              <a:rPr lang="es-ES" sz="2400" dirty="0"/>
              <a:t> y Lorenzo Muelas Hurtado, quien, en el seno de la Asamblea Constituyente, señaló: "Hemos llegado hasta aquí a nombre de los pueblos indígenas en la más larga marcha de que se tenga noticia, </a:t>
            </a:r>
            <a:r>
              <a:rPr lang="es-ES" sz="2400" u="sng" dirty="0"/>
              <a:t>es una marcha de 500 años</a:t>
            </a:r>
            <a:r>
              <a:rPr lang="es-ES" sz="2400" dirty="0"/>
              <a:t>. </a:t>
            </a:r>
          </a:p>
        </p:txBody>
      </p:sp>
      <p:sp>
        <p:nvSpPr>
          <p:cNvPr id="4" name="3 Rectángulo"/>
          <p:cNvSpPr/>
          <p:nvPr/>
        </p:nvSpPr>
        <p:spPr>
          <a:xfrm>
            <a:off x="0" y="0"/>
            <a:ext cx="9144000" cy="523220"/>
          </a:xfrm>
          <a:prstGeom prst="rect">
            <a:avLst/>
          </a:prstGeom>
        </p:spPr>
        <p:txBody>
          <a:bodyPr wrap="square">
            <a:spAutoFit/>
          </a:bodyPr>
          <a:lstStyle/>
          <a:p>
            <a:pPr lvl="0" algn="ctr" eaLnBrk="0" fontAlgn="base" hangingPunct="0">
              <a:spcBef>
                <a:spcPct val="0"/>
              </a:spcBef>
              <a:spcAft>
                <a:spcPct val="0"/>
              </a:spcAft>
            </a:pPr>
            <a:r>
              <a:rPr lang="es-ES_tradnl" sz="2800" b="1" dirty="0" smtClean="0">
                <a:latin typeface="Arial" pitchFamily="34" charset="0"/>
                <a:ea typeface="Calibri" pitchFamily="34" charset="0"/>
                <a:cs typeface="Times New Roman" pitchFamily="18" charset="0"/>
              </a:rPr>
              <a:t>ÉPOCA REPUBLICANA (200) AÑOS 1.810-2.010)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428596" y="571480"/>
            <a:ext cx="8229600" cy="571504"/>
          </a:xfrm>
        </p:spPr>
        <p:txBody>
          <a:bodyPr>
            <a:normAutofit/>
          </a:bodyPr>
          <a:lstStyle/>
          <a:p>
            <a:r>
              <a:rPr lang="es-ES" sz="2700" b="1" dirty="0"/>
              <a:t>UNA NUEVA </a:t>
            </a:r>
            <a:r>
              <a:rPr lang="es-ES" sz="2700" b="1" dirty="0" smtClean="0"/>
              <a:t>POLITICA</a:t>
            </a:r>
            <a:endParaRPr lang="es-ES" sz="4000" b="1" dirty="0"/>
          </a:p>
        </p:txBody>
      </p:sp>
      <p:sp>
        <p:nvSpPr>
          <p:cNvPr id="185347" name="Rectangle 3"/>
          <p:cNvSpPr>
            <a:spLocks noGrp="1" noChangeArrowheads="1"/>
          </p:cNvSpPr>
          <p:nvPr>
            <p:ph type="body" idx="1"/>
          </p:nvPr>
        </p:nvSpPr>
        <p:spPr>
          <a:xfrm>
            <a:off x="357158" y="1071546"/>
            <a:ext cx="8229600" cy="4525963"/>
          </a:xfrm>
        </p:spPr>
        <p:txBody>
          <a:bodyPr>
            <a:noAutofit/>
          </a:bodyPr>
          <a:lstStyle/>
          <a:p>
            <a:pPr algn="just">
              <a:lnSpc>
                <a:spcPct val="80000"/>
              </a:lnSpc>
              <a:buFont typeface="Wingdings" pitchFamily="2" charset="2"/>
              <a:buNone/>
            </a:pPr>
            <a:r>
              <a:rPr lang="es-ES" sz="2400" dirty="0"/>
              <a:t>El advenimiento del Frente Nacional permitió </a:t>
            </a:r>
            <a:r>
              <a:rPr lang="es-ES" sz="2400" u="sng" dirty="0"/>
              <a:t>la formulación de una nueva política indigenista</a:t>
            </a:r>
            <a:r>
              <a:rPr lang="es-ES" sz="2400" dirty="0"/>
              <a:t>, </a:t>
            </a:r>
            <a:r>
              <a:rPr lang="es-ES" sz="2400" dirty="0" smtClean="0"/>
              <a:t>la </a:t>
            </a:r>
            <a:r>
              <a:rPr lang="es-ES" sz="2400" dirty="0"/>
              <a:t>División de Asuntos Indígenas, adscrita al Ministerio de Gobierno</a:t>
            </a:r>
            <a:r>
              <a:rPr lang="es-ES" sz="2400" dirty="0" smtClean="0"/>
              <a:t>.</a:t>
            </a:r>
          </a:p>
          <a:p>
            <a:pPr algn="just">
              <a:lnSpc>
                <a:spcPct val="80000"/>
              </a:lnSpc>
              <a:buFont typeface="Wingdings" pitchFamily="2" charset="2"/>
              <a:buNone/>
            </a:pPr>
            <a:endParaRPr lang="es-ES" sz="2400" dirty="0" smtClean="0"/>
          </a:p>
          <a:p>
            <a:pPr algn="just">
              <a:lnSpc>
                <a:spcPct val="80000"/>
              </a:lnSpc>
              <a:buFont typeface="Wingdings" pitchFamily="2" charset="2"/>
              <a:buNone/>
            </a:pPr>
            <a:r>
              <a:rPr lang="es-ES" sz="2400" dirty="0" smtClean="0"/>
              <a:t> </a:t>
            </a:r>
            <a:r>
              <a:rPr lang="es-ES" sz="2400" dirty="0"/>
              <a:t>La ley 135 de 1961 delineó una nueva política agraria frente a las tierras indígenas, posibilitando la creación de nuevos resguardos</a:t>
            </a:r>
            <a:r>
              <a:rPr lang="es-ES" sz="2400" dirty="0" smtClean="0"/>
              <a:t>.</a:t>
            </a:r>
          </a:p>
          <a:p>
            <a:pPr algn="just">
              <a:lnSpc>
                <a:spcPct val="80000"/>
              </a:lnSpc>
              <a:buNone/>
            </a:pPr>
            <a:endParaRPr lang="es-ES" sz="2400" dirty="0" smtClean="0"/>
          </a:p>
          <a:p>
            <a:pPr algn="just">
              <a:lnSpc>
                <a:spcPct val="80000"/>
              </a:lnSpc>
              <a:buNone/>
            </a:pPr>
            <a:r>
              <a:rPr lang="es-ES" sz="2400" dirty="0" smtClean="0"/>
              <a:t>En 1.967, el 7 de octubre, a los 83 años, muere </a:t>
            </a:r>
            <a:r>
              <a:rPr lang="es-ES" sz="2400" b="1" dirty="0" smtClean="0"/>
              <a:t>Manuel Quintín Lame Chantre</a:t>
            </a:r>
            <a:r>
              <a:rPr lang="es-ES" sz="2400" dirty="0" smtClean="0"/>
              <a:t> en ortega Tolima .</a:t>
            </a:r>
          </a:p>
          <a:p>
            <a:pPr algn="just">
              <a:lnSpc>
                <a:spcPct val="80000"/>
              </a:lnSpc>
              <a:buFont typeface="Wingdings" pitchFamily="2" charset="2"/>
              <a:buNone/>
            </a:pPr>
            <a:r>
              <a:rPr lang="es-ES" sz="2400" dirty="0" smtClean="0"/>
              <a:t> </a:t>
            </a:r>
            <a:endParaRPr lang="es-ES" sz="2400" dirty="0"/>
          </a:p>
          <a:p>
            <a:pPr algn="just">
              <a:lnSpc>
                <a:spcPct val="80000"/>
              </a:lnSpc>
              <a:buFont typeface="Wingdings" pitchFamily="2" charset="2"/>
              <a:buNone/>
            </a:pPr>
            <a:r>
              <a:rPr lang="es-ES" sz="2400" dirty="0"/>
              <a:t>La  adhesión de Colombia en 1967 (ley 31) al Convenio 107 de 1957 de la OIT sobre los derechos de las Minorías tribales permitió defender ciertos grados de </a:t>
            </a:r>
            <a:r>
              <a:rPr lang="es-ES" sz="2400" b="1" dirty="0"/>
              <a:t>autonomía</a:t>
            </a:r>
            <a:r>
              <a:rPr lang="es-ES" sz="2400" dirty="0"/>
              <a:t> y la constitución de reservas y resguardos indígenas</a:t>
            </a:r>
            <a:r>
              <a:rPr lang="es-ES" sz="2400" dirty="0" smtClean="0"/>
              <a:t>.</a:t>
            </a:r>
            <a:endParaRPr lang="es-ES" sz="2400" dirty="0"/>
          </a:p>
        </p:txBody>
      </p:sp>
      <p:sp>
        <p:nvSpPr>
          <p:cNvPr id="7" name="6 Rectángulo"/>
          <p:cNvSpPr/>
          <p:nvPr/>
        </p:nvSpPr>
        <p:spPr>
          <a:xfrm>
            <a:off x="0" y="0"/>
            <a:ext cx="9144000" cy="523220"/>
          </a:xfrm>
          <a:prstGeom prst="rect">
            <a:avLst/>
          </a:prstGeom>
        </p:spPr>
        <p:txBody>
          <a:bodyPr wrap="square">
            <a:spAutoFit/>
          </a:bodyPr>
          <a:lstStyle/>
          <a:p>
            <a:pPr lvl="0" algn="ctr" eaLnBrk="0" fontAlgn="base" hangingPunct="0">
              <a:spcBef>
                <a:spcPct val="0"/>
              </a:spcBef>
              <a:spcAft>
                <a:spcPct val="0"/>
              </a:spcAft>
            </a:pPr>
            <a:r>
              <a:rPr lang="es-ES_tradnl" sz="2800" b="1" dirty="0" smtClean="0">
                <a:latin typeface="Arial" pitchFamily="34" charset="0"/>
                <a:ea typeface="Calibri" pitchFamily="34" charset="0"/>
                <a:cs typeface="Times New Roman" pitchFamily="18" charset="0"/>
              </a:rPr>
              <a:t>ÉPOCA REPUBLICANA (200) AÑOS 1.810-2.010)</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428596" y="571480"/>
            <a:ext cx="8229600" cy="571504"/>
          </a:xfrm>
        </p:spPr>
        <p:txBody>
          <a:bodyPr>
            <a:normAutofit/>
          </a:bodyPr>
          <a:lstStyle/>
          <a:p>
            <a:r>
              <a:rPr lang="es-ES" sz="2700" b="1" dirty="0"/>
              <a:t>UNA NUEVA </a:t>
            </a:r>
            <a:r>
              <a:rPr lang="es-ES" sz="2700" b="1" dirty="0" smtClean="0"/>
              <a:t>POLITICA</a:t>
            </a:r>
            <a:endParaRPr lang="es-ES" sz="4000" b="1" dirty="0"/>
          </a:p>
        </p:txBody>
      </p:sp>
      <p:sp>
        <p:nvSpPr>
          <p:cNvPr id="185347" name="Rectangle 3"/>
          <p:cNvSpPr>
            <a:spLocks noGrp="1" noChangeArrowheads="1"/>
          </p:cNvSpPr>
          <p:nvPr>
            <p:ph type="body" idx="1"/>
          </p:nvPr>
        </p:nvSpPr>
        <p:spPr>
          <a:xfrm>
            <a:off x="357158" y="1071546"/>
            <a:ext cx="8229600" cy="4525963"/>
          </a:xfrm>
        </p:spPr>
        <p:txBody>
          <a:bodyPr>
            <a:noAutofit/>
          </a:bodyPr>
          <a:lstStyle/>
          <a:p>
            <a:pPr algn="just">
              <a:lnSpc>
                <a:spcPct val="80000"/>
              </a:lnSpc>
              <a:buFont typeface="Wingdings" pitchFamily="2" charset="2"/>
              <a:buNone/>
            </a:pPr>
            <a:r>
              <a:rPr lang="es-ES" sz="2400" dirty="0" smtClean="0"/>
              <a:t>Durante </a:t>
            </a:r>
            <a:r>
              <a:rPr lang="es-ES" sz="2400" dirty="0"/>
              <a:t>las décadas de 1970 y 1980, la lucha de los pueblos indígenas, a través de sus propios movimientos sociales, fue decisiva en la recuperación de la tierra. El Consejo Regional Indígena del Cauca (CRIC) y otras organizaciones indígenas tomaron como meta la recuperación de la tierra, la lengua, la cultura</a:t>
            </a:r>
            <a:r>
              <a:rPr lang="es-ES" sz="2400" dirty="0" smtClean="0"/>
              <a:t>.</a:t>
            </a:r>
          </a:p>
          <a:p>
            <a:pPr algn="just">
              <a:lnSpc>
                <a:spcPct val="80000"/>
              </a:lnSpc>
              <a:buFont typeface="Wingdings" pitchFamily="2" charset="2"/>
              <a:buNone/>
            </a:pPr>
            <a:endParaRPr lang="es-ES" sz="2400" dirty="0" smtClean="0"/>
          </a:p>
          <a:p>
            <a:pPr algn="just">
              <a:lnSpc>
                <a:spcPct val="80000"/>
              </a:lnSpc>
              <a:buFont typeface="Wingdings" pitchFamily="2" charset="2"/>
              <a:buNone/>
            </a:pPr>
            <a:r>
              <a:rPr lang="es-ES" sz="2400" dirty="0" smtClean="0"/>
              <a:t>En 1973 se firmó un nuevo concordato con la Santa Sede, que permitió restringir las funciones de las misiones católicas.</a:t>
            </a:r>
            <a:endParaRPr lang="es-ES" sz="2400" dirty="0"/>
          </a:p>
          <a:p>
            <a:pPr algn="just">
              <a:lnSpc>
                <a:spcPct val="80000"/>
              </a:lnSpc>
              <a:buNone/>
            </a:pPr>
            <a:endParaRPr lang="es-ES" sz="2400" dirty="0" smtClean="0"/>
          </a:p>
          <a:p>
            <a:pPr algn="just">
              <a:lnSpc>
                <a:spcPct val="80000"/>
              </a:lnSpc>
              <a:buNone/>
            </a:pPr>
            <a:r>
              <a:rPr lang="es-ES" sz="2400" dirty="0" smtClean="0"/>
              <a:t>En  1975 esta colaboración tomó la modalidad de educación contratada a término fijo, con una mayor presencia y supervisión del Estado. A partir de entonces, la Iglesia católica cedió y entregó un número considerable de establecimientos educativos. Igualmente desde 1960 enfrentó la competencia de otros misioneros, particularmente del Instituto Lingüístico de Verano, que había iniciado labores en 1962, bajo el auspicio de la División de Asuntos indígenas.</a:t>
            </a:r>
          </a:p>
          <a:p>
            <a:pPr algn="just">
              <a:lnSpc>
                <a:spcPct val="80000"/>
              </a:lnSpc>
              <a:buFont typeface="Wingdings" pitchFamily="2" charset="2"/>
              <a:buNone/>
            </a:pPr>
            <a:endParaRPr lang="es-ES" sz="2400" dirty="0" smtClean="0"/>
          </a:p>
        </p:txBody>
      </p:sp>
      <p:sp>
        <p:nvSpPr>
          <p:cNvPr id="7" name="6 Rectángulo"/>
          <p:cNvSpPr/>
          <p:nvPr/>
        </p:nvSpPr>
        <p:spPr>
          <a:xfrm>
            <a:off x="0" y="0"/>
            <a:ext cx="9144000" cy="523220"/>
          </a:xfrm>
          <a:prstGeom prst="rect">
            <a:avLst/>
          </a:prstGeom>
        </p:spPr>
        <p:txBody>
          <a:bodyPr wrap="square">
            <a:spAutoFit/>
          </a:bodyPr>
          <a:lstStyle/>
          <a:p>
            <a:pPr lvl="0" algn="ctr" eaLnBrk="0" fontAlgn="base" hangingPunct="0">
              <a:spcBef>
                <a:spcPct val="0"/>
              </a:spcBef>
              <a:spcAft>
                <a:spcPct val="0"/>
              </a:spcAft>
            </a:pPr>
            <a:r>
              <a:rPr lang="es-ES_tradnl" sz="2800" b="1" dirty="0" smtClean="0">
                <a:latin typeface="Arial" pitchFamily="34" charset="0"/>
                <a:ea typeface="Calibri" pitchFamily="34" charset="0"/>
                <a:cs typeface="Times New Roman" pitchFamily="18" charset="0"/>
              </a:rPr>
              <a:t>ÉPOCA REPUBLICANA (200) AÑOS 1.810-2.010)</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457200" y="428604"/>
            <a:ext cx="8229600" cy="571504"/>
          </a:xfrm>
        </p:spPr>
        <p:txBody>
          <a:bodyPr>
            <a:normAutofit/>
          </a:bodyPr>
          <a:lstStyle/>
          <a:p>
            <a:r>
              <a:rPr lang="es-ES" sz="2700" b="1" dirty="0"/>
              <a:t>UNA NUEVA </a:t>
            </a:r>
            <a:r>
              <a:rPr lang="es-ES" sz="2700" b="1" dirty="0" smtClean="0"/>
              <a:t>POLITICA</a:t>
            </a:r>
            <a:endParaRPr lang="es-ES" sz="4000" b="1" dirty="0"/>
          </a:p>
        </p:txBody>
      </p:sp>
      <p:sp>
        <p:nvSpPr>
          <p:cNvPr id="185347" name="Rectangle 3"/>
          <p:cNvSpPr>
            <a:spLocks noGrp="1" noChangeArrowheads="1"/>
          </p:cNvSpPr>
          <p:nvPr>
            <p:ph type="body" idx="1"/>
          </p:nvPr>
        </p:nvSpPr>
        <p:spPr>
          <a:xfrm>
            <a:off x="468313" y="908050"/>
            <a:ext cx="8229600" cy="4525963"/>
          </a:xfrm>
        </p:spPr>
        <p:txBody>
          <a:bodyPr>
            <a:noAutofit/>
          </a:bodyPr>
          <a:lstStyle/>
          <a:p>
            <a:pPr algn="just">
              <a:lnSpc>
                <a:spcPct val="80000"/>
              </a:lnSpc>
              <a:buNone/>
            </a:pPr>
            <a:endParaRPr lang="es-ES" sz="2000" dirty="0" smtClean="0"/>
          </a:p>
          <a:p>
            <a:pPr algn="just">
              <a:lnSpc>
                <a:spcPct val="80000"/>
              </a:lnSpc>
              <a:buNone/>
            </a:pPr>
            <a:r>
              <a:rPr lang="es-ES" sz="2400" dirty="0" smtClean="0"/>
              <a:t>En 1978, el Ministerio de Educación asumió la </a:t>
            </a:r>
            <a:r>
              <a:rPr lang="es-ES" sz="2400" dirty="0" err="1" smtClean="0"/>
              <a:t>etnoeducación</a:t>
            </a:r>
            <a:r>
              <a:rPr lang="es-ES" sz="2400" dirty="0" smtClean="0"/>
              <a:t> como política oficial para los pueblos indígenas, promoviendo la educación bilingüe e intercultural.</a:t>
            </a:r>
          </a:p>
          <a:p>
            <a:pPr algn="just">
              <a:lnSpc>
                <a:spcPct val="80000"/>
              </a:lnSpc>
              <a:buNone/>
            </a:pPr>
            <a:endParaRPr lang="es-ES" sz="2400" dirty="0" smtClean="0"/>
          </a:p>
          <a:p>
            <a:pPr algn="just">
              <a:lnSpc>
                <a:spcPct val="80000"/>
              </a:lnSpc>
              <a:buNone/>
            </a:pPr>
            <a:r>
              <a:rPr lang="es-ES" sz="2400" dirty="0" smtClean="0"/>
              <a:t>Al final de los 70´s se reunieron representantes indígenas de todo el país en la comunidad indígena de Loma de </a:t>
            </a:r>
            <a:r>
              <a:rPr lang="es-ES" sz="2400" dirty="0" err="1" smtClean="0"/>
              <a:t>Ilarco</a:t>
            </a:r>
            <a:r>
              <a:rPr lang="es-ES" sz="2400" dirty="0" smtClean="0"/>
              <a:t> – Tolima, para  preparar el 1o Congreso Indígena Nacional.</a:t>
            </a:r>
          </a:p>
          <a:p>
            <a:pPr algn="just">
              <a:lnSpc>
                <a:spcPct val="80000"/>
              </a:lnSpc>
              <a:buFont typeface="Wingdings" pitchFamily="2" charset="2"/>
              <a:buNone/>
            </a:pPr>
            <a:endParaRPr lang="es-ES" sz="2400" dirty="0" smtClean="0"/>
          </a:p>
          <a:p>
            <a:pPr algn="just">
              <a:lnSpc>
                <a:spcPct val="80000"/>
              </a:lnSpc>
              <a:buNone/>
            </a:pPr>
            <a:r>
              <a:rPr lang="es-ES" sz="2400" dirty="0" smtClean="0"/>
              <a:t>En 1980, Planeación Nacional organizó un Plan de Desarrollo Indígena que intentaba ajustarse a las propias especificidades culturales. El Estado, en realidad, debía responder, al menos en algunas regiones, a diversas demandas efectuadas por organizaciones indígenas que no se resignaban a ser actores pasivos. Las políticas frente a las comunidades indígenas se inscribieron en el contexto del </a:t>
            </a:r>
            <a:r>
              <a:rPr lang="es-ES" sz="2400" dirty="0" err="1" smtClean="0"/>
              <a:t>etnodesarrollo</a:t>
            </a:r>
            <a:r>
              <a:rPr lang="es-ES" sz="2400" dirty="0" smtClean="0"/>
              <a:t>, cuya filosofía propicia la participación de los mismos indígenas en la definición e implementación de la política.</a:t>
            </a:r>
          </a:p>
          <a:p>
            <a:pPr algn="just">
              <a:lnSpc>
                <a:spcPct val="80000"/>
              </a:lnSpc>
              <a:buFont typeface="Wingdings" pitchFamily="2" charset="2"/>
              <a:buNone/>
            </a:pPr>
            <a:endParaRPr lang="es-ES" sz="2400" dirty="0" smtClean="0"/>
          </a:p>
          <a:p>
            <a:pPr algn="just">
              <a:lnSpc>
                <a:spcPct val="80000"/>
              </a:lnSpc>
              <a:buFont typeface="Wingdings" pitchFamily="2" charset="2"/>
              <a:buNone/>
            </a:pPr>
            <a:endParaRPr lang="es-ES" sz="2000" dirty="0" smtClean="0"/>
          </a:p>
          <a:p>
            <a:pPr algn="just">
              <a:lnSpc>
                <a:spcPct val="80000"/>
              </a:lnSpc>
              <a:buFont typeface="Wingdings" pitchFamily="2" charset="2"/>
              <a:buNone/>
            </a:pPr>
            <a:endParaRPr lang="es-ES" sz="2000" dirty="0" smtClean="0"/>
          </a:p>
          <a:p>
            <a:pPr algn="just">
              <a:lnSpc>
                <a:spcPct val="80000"/>
              </a:lnSpc>
              <a:buFont typeface="Wingdings" pitchFamily="2" charset="2"/>
              <a:buNone/>
            </a:pPr>
            <a:endParaRPr lang="es-ES" sz="2000" dirty="0" smtClean="0"/>
          </a:p>
        </p:txBody>
      </p:sp>
      <p:sp>
        <p:nvSpPr>
          <p:cNvPr id="7" name="6 Rectángulo"/>
          <p:cNvSpPr/>
          <p:nvPr/>
        </p:nvSpPr>
        <p:spPr>
          <a:xfrm>
            <a:off x="0" y="0"/>
            <a:ext cx="9144000" cy="523220"/>
          </a:xfrm>
          <a:prstGeom prst="rect">
            <a:avLst/>
          </a:prstGeom>
        </p:spPr>
        <p:txBody>
          <a:bodyPr wrap="square">
            <a:spAutoFit/>
          </a:bodyPr>
          <a:lstStyle/>
          <a:p>
            <a:pPr lvl="0" algn="ctr" eaLnBrk="0" fontAlgn="base" hangingPunct="0">
              <a:spcBef>
                <a:spcPct val="0"/>
              </a:spcBef>
              <a:spcAft>
                <a:spcPct val="0"/>
              </a:spcAft>
            </a:pPr>
            <a:r>
              <a:rPr lang="es-ES_tradnl" sz="2800" b="1" dirty="0" smtClean="0">
                <a:latin typeface="Arial" pitchFamily="34" charset="0"/>
                <a:ea typeface="Calibri" pitchFamily="34" charset="0"/>
                <a:cs typeface="Times New Roman" pitchFamily="18" charset="0"/>
              </a:rPr>
              <a:t>ÉPOCA REPUBLICANA (200) AÑOS 1.810-2.010)</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457200" y="428604"/>
            <a:ext cx="8229600" cy="571504"/>
          </a:xfrm>
        </p:spPr>
        <p:txBody>
          <a:bodyPr>
            <a:normAutofit/>
          </a:bodyPr>
          <a:lstStyle/>
          <a:p>
            <a:r>
              <a:rPr lang="es-ES" sz="2700" b="1" dirty="0"/>
              <a:t>UNA NUEVA </a:t>
            </a:r>
            <a:r>
              <a:rPr lang="es-ES" sz="2700" b="1" dirty="0" smtClean="0"/>
              <a:t>POLITICA</a:t>
            </a:r>
            <a:endParaRPr lang="es-ES" sz="4000" b="1" dirty="0"/>
          </a:p>
        </p:txBody>
      </p:sp>
      <p:sp>
        <p:nvSpPr>
          <p:cNvPr id="185347" name="Rectangle 3"/>
          <p:cNvSpPr>
            <a:spLocks noGrp="1" noChangeArrowheads="1"/>
          </p:cNvSpPr>
          <p:nvPr>
            <p:ph type="body" idx="1"/>
          </p:nvPr>
        </p:nvSpPr>
        <p:spPr>
          <a:xfrm>
            <a:off x="500034" y="1000108"/>
            <a:ext cx="8229600" cy="4525963"/>
          </a:xfrm>
        </p:spPr>
        <p:txBody>
          <a:bodyPr>
            <a:noAutofit/>
          </a:bodyPr>
          <a:lstStyle/>
          <a:p>
            <a:pPr algn="just">
              <a:lnSpc>
                <a:spcPct val="80000"/>
              </a:lnSpc>
              <a:buFont typeface="Wingdings" pitchFamily="2" charset="2"/>
              <a:buNone/>
            </a:pPr>
            <a:r>
              <a:rPr lang="es-ES" sz="2400" dirty="0" smtClean="0"/>
              <a:t>Desde 1980, se inició un proceso de conformación de grandes resguardos en la Amazonia y en otras regiones, cuyas tierras eran consideradas baldías.</a:t>
            </a:r>
          </a:p>
          <a:p>
            <a:pPr algn="just">
              <a:lnSpc>
                <a:spcPct val="80000"/>
              </a:lnSpc>
              <a:buFont typeface="Wingdings" pitchFamily="2" charset="2"/>
              <a:buNone/>
            </a:pPr>
            <a:endParaRPr lang="es-ES" sz="2400" dirty="0" smtClean="0"/>
          </a:p>
          <a:p>
            <a:pPr algn="just">
              <a:lnSpc>
                <a:spcPct val="80000"/>
              </a:lnSpc>
              <a:buFont typeface="Wingdings" pitchFamily="2" charset="2"/>
              <a:buNone/>
            </a:pPr>
            <a:r>
              <a:rPr lang="es-ES" sz="2400" dirty="0" smtClean="0"/>
              <a:t>En 1982, los </a:t>
            </a:r>
            <a:r>
              <a:rPr lang="es-ES" sz="2400" dirty="0" err="1" smtClean="0"/>
              <a:t>arhuacos</a:t>
            </a:r>
            <a:r>
              <a:rPr lang="es-ES" sz="2400" dirty="0" smtClean="0"/>
              <a:t> expulsaron a la Misión Capuchina, residente en San Sebastián de </a:t>
            </a:r>
            <a:r>
              <a:rPr lang="es-ES" sz="2400" dirty="0" err="1" smtClean="0"/>
              <a:t>Rábago</a:t>
            </a:r>
            <a:r>
              <a:rPr lang="es-ES" sz="2400" dirty="0" smtClean="0"/>
              <a:t>, en la Sierra Nevada de Santa Marta, destacándose la necesidad de nuevas modalidades de escolaridad en los territorios indígenas. La idea de "civilizar a los indios" había entrado definitivamente en crisis, aun en el seno de ciertos grupos de la misma Iglesia católica.</a:t>
            </a:r>
          </a:p>
          <a:p>
            <a:pPr algn="just">
              <a:lnSpc>
                <a:spcPct val="80000"/>
              </a:lnSpc>
              <a:buNone/>
            </a:pPr>
            <a:endParaRPr lang="es-ES" sz="2400" dirty="0" smtClean="0"/>
          </a:p>
          <a:p>
            <a:pPr algn="just">
              <a:lnSpc>
                <a:spcPct val="80000"/>
              </a:lnSpc>
              <a:buNone/>
            </a:pPr>
            <a:r>
              <a:rPr lang="es-ES" sz="2400" dirty="0" smtClean="0"/>
              <a:t>En 1.982 en el municipio de Bosa-Cundinamarca, se realizó el primer Congreso Indígena Nacional con el fin de unificar los anhelos  y aspiraciones de los 84 pueblos indígenas diferentes y constituir la Organización Nacional Indígena de Colombia – ONIC. </a:t>
            </a:r>
          </a:p>
          <a:p>
            <a:pPr algn="just">
              <a:lnSpc>
                <a:spcPct val="80000"/>
              </a:lnSpc>
              <a:buNone/>
            </a:pPr>
            <a:endParaRPr lang="es-ES" sz="2000" dirty="0" smtClean="0"/>
          </a:p>
          <a:p>
            <a:pPr algn="just">
              <a:lnSpc>
                <a:spcPct val="80000"/>
              </a:lnSpc>
              <a:buNone/>
            </a:pPr>
            <a:endParaRPr lang="es-ES" sz="2000" dirty="0" smtClean="0"/>
          </a:p>
          <a:p>
            <a:pPr algn="just">
              <a:lnSpc>
                <a:spcPct val="80000"/>
              </a:lnSpc>
              <a:buNone/>
            </a:pPr>
            <a:endParaRPr lang="es-ES" sz="2000" dirty="0" smtClean="0"/>
          </a:p>
          <a:p>
            <a:pPr algn="just">
              <a:lnSpc>
                <a:spcPct val="80000"/>
              </a:lnSpc>
              <a:buFont typeface="Wingdings" pitchFamily="2" charset="2"/>
              <a:buNone/>
            </a:pPr>
            <a:endParaRPr lang="es-ES" sz="2000" dirty="0" smtClean="0"/>
          </a:p>
        </p:txBody>
      </p:sp>
      <p:sp>
        <p:nvSpPr>
          <p:cNvPr id="7" name="6 Rectángulo"/>
          <p:cNvSpPr/>
          <p:nvPr/>
        </p:nvSpPr>
        <p:spPr>
          <a:xfrm>
            <a:off x="0" y="0"/>
            <a:ext cx="9144000" cy="523220"/>
          </a:xfrm>
          <a:prstGeom prst="rect">
            <a:avLst/>
          </a:prstGeom>
        </p:spPr>
        <p:txBody>
          <a:bodyPr wrap="square">
            <a:spAutoFit/>
          </a:bodyPr>
          <a:lstStyle/>
          <a:p>
            <a:pPr lvl="0" algn="ctr" eaLnBrk="0" fontAlgn="base" hangingPunct="0">
              <a:spcBef>
                <a:spcPct val="0"/>
              </a:spcBef>
              <a:spcAft>
                <a:spcPct val="0"/>
              </a:spcAft>
            </a:pPr>
            <a:r>
              <a:rPr lang="es-ES_tradnl" sz="2800" b="1" dirty="0" smtClean="0">
                <a:latin typeface="Arial" pitchFamily="34" charset="0"/>
                <a:ea typeface="Calibri" pitchFamily="34" charset="0"/>
                <a:cs typeface="Times New Roman" pitchFamily="18" charset="0"/>
              </a:rPr>
              <a:t>ÉPOCA REPUBLICANA (200) AÑOS 1.810-2.010)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1" name="Object 3"/>
          <p:cNvGraphicFramePr>
            <a:graphicFrameLocks noChangeAspect="1"/>
          </p:cNvGraphicFramePr>
          <p:nvPr/>
        </p:nvGraphicFramePr>
        <p:xfrm>
          <a:off x="2571736" y="4000504"/>
          <a:ext cx="2016125" cy="2520950"/>
        </p:xfrm>
        <a:graphic>
          <a:graphicData uri="http://schemas.openxmlformats.org/presentationml/2006/ole">
            <p:oleObj spid="_x0000_s1044" name="Imagen" r:id="rId3" imgW="2454275" imgH="3557588" progId="">
              <p:embed/>
            </p:oleObj>
          </a:graphicData>
        </a:graphic>
      </p:graphicFrame>
      <p:graphicFrame>
        <p:nvGraphicFramePr>
          <p:cNvPr id="17412" name="Object 4"/>
          <p:cNvGraphicFramePr>
            <a:graphicFrameLocks noChangeAspect="1"/>
          </p:cNvGraphicFramePr>
          <p:nvPr/>
        </p:nvGraphicFramePr>
        <p:xfrm>
          <a:off x="0" y="642918"/>
          <a:ext cx="2593975" cy="2808288"/>
        </p:xfrm>
        <a:graphic>
          <a:graphicData uri="http://schemas.openxmlformats.org/presentationml/2006/ole">
            <p:oleObj spid="_x0000_s1045" name="Imagen" r:id="rId4" imgW="3725863" imgH="3725863" progId="">
              <p:embed/>
            </p:oleObj>
          </a:graphicData>
        </a:graphic>
      </p:graphicFrame>
      <p:graphicFrame>
        <p:nvGraphicFramePr>
          <p:cNvPr id="17413" name="Object 5"/>
          <p:cNvGraphicFramePr>
            <a:graphicFrameLocks noChangeAspect="1"/>
          </p:cNvGraphicFramePr>
          <p:nvPr/>
        </p:nvGraphicFramePr>
        <p:xfrm>
          <a:off x="1285852" y="3357562"/>
          <a:ext cx="1512887" cy="946150"/>
        </p:xfrm>
        <a:graphic>
          <a:graphicData uri="http://schemas.openxmlformats.org/presentationml/2006/ole">
            <p:oleObj spid="_x0000_s1046" name="Imagen" r:id="rId5" imgW="4106863" imgH="2462213" progId="">
              <p:embed/>
            </p:oleObj>
          </a:graphicData>
        </a:graphic>
      </p:graphicFrame>
      <p:sp>
        <p:nvSpPr>
          <p:cNvPr id="17437" name="Text Box 29"/>
          <p:cNvSpPr txBox="1">
            <a:spLocks noChangeArrowheads="1"/>
          </p:cNvSpPr>
          <p:nvPr/>
        </p:nvSpPr>
        <p:spPr bwMode="auto">
          <a:xfrm>
            <a:off x="2339975" y="1268413"/>
            <a:ext cx="6518305" cy="1354217"/>
          </a:xfrm>
          <a:prstGeom prst="rect">
            <a:avLst/>
          </a:prstGeom>
          <a:noFill/>
          <a:ln w="9525">
            <a:noFill/>
            <a:miter lim="800000"/>
            <a:headEnd/>
            <a:tailEnd/>
          </a:ln>
          <a:effectLst/>
        </p:spPr>
        <p:txBody>
          <a:bodyPr wrap="square">
            <a:spAutoFit/>
          </a:bodyPr>
          <a:lstStyle/>
          <a:p>
            <a:pPr>
              <a:lnSpc>
                <a:spcPct val="100000"/>
              </a:lnSpc>
              <a:spcBef>
                <a:spcPct val="0"/>
              </a:spcBef>
              <a:buClrTx/>
              <a:buSzTx/>
              <a:buFontTx/>
              <a:buNone/>
            </a:pPr>
            <a:r>
              <a:rPr lang="es-ES" sz="2400" b="1" dirty="0">
                <a:solidFill>
                  <a:schemeClr val="hlink"/>
                </a:solidFill>
                <a:effectLst/>
              </a:rPr>
              <a:t>Norteamérica:</a:t>
            </a:r>
            <a:r>
              <a:rPr lang="es-ES" sz="2400" dirty="0">
                <a:solidFill>
                  <a:schemeClr val="tx1"/>
                </a:solidFill>
                <a:effectLst/>
              </a:rPr>
              <a:t> los Esquimales en la parte septentrional y en el centro habitaron tribus Sioux, </a:t>
            </a:r>
            <a:r>
              <a:rPr lang="es-ES" sz="2400" dirty="0" err="1">
                <a:solidFill>
                  <a:schemeClr val="tx1"/>
                </a:solidFill>
                <a:effectLst/>
              </a:rPr>
              <a:t>Cheyennes</a:t>
            </a:r>
            <a:r>
              <a:rPr lang="es-ES" sz="2400" dirty="0">
                <a:solidFill>
                  <a:schemeClr val="tx1"/>
                </a:solidFill>
                <a:effectLst/>
              </a:rPr>
              <a:t>, Navajos y Comanches.</a:t>
            </a:r>
            <a:endParaRPr lang="es-ES" sz="2400" b="1" dirty="0">
              <a:solidFill>
                <a:schemeClr val="tx1"/>
              </a:solidFill>
              <a:effectLst/>
            </a:endParaRPr>
          </a:p>
          <a:p>
            <a:pPr>
              <a:lnSpc>
                <a:spcPct val="100000"/>
              </a:lnSpc>
              <a:spcBef>
                <a:spcPct val="0"/>
              </a:spcBef>
              <a:buClrTx/>
              <a:buSzTx/>
              <a:buFontTx/>
              <a:buNone/>
            </a:pPr>
            <a:endParaRPr lang="es-ES" sz="1000" dirty="0">
              <a:solidFill>
                <a:schemeClr val="tx1"/>
              </a:solidFill>
              <a:effectLst/>
            </a:endParaRPr>
          </a:p>
        </p:txBody>
      </p:sp>
      <p:sp>
        <p:nvSpPr>
          <p:cNvPr id="17438" name="Text Box 30"/>
          <p:cNvSpPr txBox="1">
            <a:spLocks noChangeArrowheads="1"/>
          </p:cNvSpPr>
          <p:nvPr/>
        </p:nvSpPr>
        <p:spPr bwMode="auto">
          <a:xfrm>
            <a:off x="2285984" y="3429000"/>
            <a:ext cx="5156476" cy="461665"/>
          </a:xfrm>
          <a:prstGeom prst="rect">
            <a:avLst/>
          </a:prstGeom>
          <a:noFill/>
          <a:ln w="9525">
            <a:noFill/>
            <a:miter lim="800000"/>
            <a:headEnd/>
            <a:tailEnd/>
          </a:ln>
          <a:effectLst/>
        </p:spPr>
        <p:txBody>
          <a:bodyPr wrap="none">
            <a:spAutoFit/>
          </a:bodyPr>
          <a:lstStyle/>
          <a:p>
            <a:pPr>
              <a:lnSpc>
                <a:spcPct val="100000"/>
              </a:lnSpc>
              <a:spcBef>
                <a:spcPct val="0"/>
              </a:spcBef>
              <a:buClrTx/>
              <a:buSzTx/>
              <a:buFontTx/>
              <a:buNone/>
            </a:pPr>
            <a:r>
              <a:rPr lang="es-ES" sz="2400" b="1" dirty="0">
                <a:solidFill>
                  <a:schemeClr val="hlink"/>
                </a:solidFill>
                <a:effectLst/>
              </a:rPr>
              <a:t>Centroamérica:</a:t>
            </a:r>
            <a:r>
              <a:rPr lang="es-ES" sz="2400" dirty="0">
                <a:solidFill>
                  <a:schemeClr val="tx1"/>
                </a:solidFill>
                <a:effectLst/>
              </a:rPr>
              <a:t> los Aztecas y </a:t>
            </a:r>
            <a:r>
              <a:rPr lang="es-ES" sz="2400" dirty="0" smtClean="0">
                <a:solidFill>
                  <a:schemeClr val="tx1"/>
                </a:solidFill>
                <a:effectLst/>
              </a:rPr>
              <a:t>los </a:t>
            </a:r>
            <a:r>
              <a:rPr lang="es-ES" sz="2400" dirty="0">
                <a:solidFill>
                  <a:schemeClr val="tx1"/>
                </a:solidFill>
                <a:effectLst/>
              </a:rPr>
              <a:t>Mayas.</a:t>
            </a:r>
          </a:p>
        </p:txBody>
      </p:sp>
      <p:sp>
        <p:nvSpPr>
          <p:cNvPr id="17439" name="Text Box 31"/>
          <p:cNvSpPr txBox="1">
            <a:spLocks noChangeArrowheads="1"/>
          </p:cNvSpPr>
          <p:nvPr/>
        </p:nvSpPr>
        <p:spPr bwMode="auto">
          <a:xfrm>
            <a:off x="4500562" y="4500570"/>
            <a:ext cx="4357718" cy="1569660"/>
          </a:xfrm>
          <a:prstGeom prst="rect">
            <a:avLst/>
          </a:prstGeom>
          <a:noFill/>
          <a:ln w="9525">
            <a:noFill/>
            <a:miter lim="800000"/>
            <a:headEnd/>
            <a:tailEnd/>
          </a:ln>
          <a:effectLst/>
        </p:spPr>
        <p:txBody>
          <a:bodyPr wrap="square">
            <a:spAutoFit/>
          </a:bodyPr>
          <a:lstStyle/>
          <a:p>
            <a:pPr>
              <a:lnSpc>
                <a:spcPct val="100000"/>
              </a:lnSpc>
              <a:spcBef>
                <a:spcPct val="0"/>
              </a:spcBef>
              <a:buClrTx/>
              <a:buSzTx/>
              <a:buFontTx/>
              <a:buNone/>
            </a:pPr>
            <a:r>
              <a:rPr lang="es-ES" sz="2400" b="1" dirty="0">
                <a:solidFill>
                  <a:schemeClr val="hlink"/>
                </a:solidFill>
                <a:effectLst/>
              </a:rPr>
              <a:t>Suramérica:</a:t>
            </a:r>
            <a:r>
              <a:rPr lang="es-ES" sz="2400" dirty="0">
                <a:solidFill>
                  <a:schemeClr val="tx1"/>
                </a:solidFill>
                <a:effectLst/>
              </a:rPr>
              <a:t> los </a:t>
            </a:r>
            <a:r>
              <a:rPr lang="es-ES" sz="2400" dirty="0" smtClean="0">
                <a:solidFill>
                  <a:schemeClr val="tx1"/>
                </a:solidFill>
                <a:effectLst/>
              </a:rPr>
              <a:t>Incas </a:t>
            </a:r>
            <a:r>
              <a:rPr lang="es-ES" sz="2400" dirty="0">
                <a:solidFill>
                  <a:schemeClr val="tx1"/>
                </a:solidFill>
                <a:effectLst/>
              </a:rPr>
              <a:t>en el Perú, los </a:t>
            </a:r>
            <a:r>
              <a:rPr lang="es-ES" sz="2400" dirty="0" smtClean="0">
                <a:solidFill>
                  <a:schemeClr val="tx1"/>
                </a:solidFill>
                <a:effectLst/>
              </a:rPr>
              <a:t>Chibchas </a:t>
            </a:r>
            <a:r>
              <a:rPr lang="es-ES" sz="2400" dirty="0">
                <a:solidFill>
                  <a:schemeClr val="tx1"/>
                </a:solidFill>
                <a:effectLst/>
              </a:rPr>
              <a:t>en Colombia, Araucanos en Chile y los Guaraníes en Paraguay. </a:t>
            </a:r>
          </a:p>
        </p:txBody>
      </p:sp>
      <p:sp>
        <p:nvSpPr>
          <p:cNvPr id="8" name="7 CuadroTexto"/>
          <p:cNvSpPr txBox="1"/>
          <p:nvPr/>
        </p:nvSpPr>
        <p:spPr>
          <a:xfrm>
            <a:off x="0" y="0"/>
            <a:ext cx="9144000" cy="523220"/>
          </a:xfrm>
          <a:prstGeom prst="rect">
            <a:avLst/>
          </a:prstGeom>
          <a:noFill/>
        </p:spPr>
        <p:txBody>
          <a:bodyPr wrap="square" rtlCol="0">
            <a:spAutoFit/>
          </a:bodyPr>
          <a:lstStyle/>
          <a:p>
            <a:pPr lvl="0" algn="ctr"/>
            <a:r>
              <a:rPr lang="es-ES_tradnl" sz="2800" b="1" dirty="0" smtClean="0">
                <a:latin typeface="Arial" pitchFamily="34" charset="0"/>
                <a:cs typeface="Times New Roman" pitchFamily="18" charset="0"/>
              </a:rPr>
              <a:t>EPOCA  ANTES DE LA CONQUISTA DE 1.492</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onic"/>
          <p:cNvPicPr>
            <a:picLocks noChangeAspect="1" noChangeArrowheads="1"/>
          </p:cNvPicPr>
          <p:nvPr/>
        </p:nvPicPr>
        <p:blipFill>
          <a:blip r:embed="rId2"/>
          <a:srcRect l="4729" t="8611" r="10147" b="9596"/>
          <a:stretch>
            <a:fillRect/>
          </a:stretch>
        </p:blipFill>
        <p:spPr bwMode="auto">
          <a:xfrm>
            <a:off x="7007015" y="1428736"/>
            <a:ext cx="2136985" cy="2286016"/>
          </a:xfrm>
          <a:prstGeom prst="rect">
            <a:avLst/>
          </a:prstGeom>
          <a:noFill/>
          <a:ln w="9525">
            <a:noFill/>
            <a:miter lim="800000"/>
            <a:headEnd/>
            <a:tailEnd/>
          </a:ln>
        </p:spPr>
      </p:pic>
      <p:sp>
        <p:nvSpPr>
          <p:cNvPr id="185346" name="Rectangle 2"/>
          <p:cNvSpPr>
            <a:spLocks noGrp="1" noChangeArrowheads="1"/>
          </p:cNvSpPr>
          <p:nvPr>
            <p:ph type="title"/>
          </p:nvPr>
        </p:nvSpPr>
        <p:spPr>
          <a:xfrm>
            <a:off x="0" y="714356"/>
            <a:ext cx="9144000" cy="571504"/>
          </a:xfrm>
        </p:spPr>
        <p:txBody>
          <a:bodyPr>
            <a:normAutofit/>
          </a:bodyPr>
          <a:lstStyle/>
          <a:p>
            <a:r>
              <a:rPr lang="es-ES" sz="2400" b="1" dirty="0" smtClean="0"/>
              <a:t>PLATAFORMA DE LUCHA DEL MOVIMIENTO INDÍGENA DE COLOMBIA</a:t>
            </a:r>
            <a:endParaRPr lang="es-ES" sz="2400" b="1" dirty="0"/>
          </a:p>
        </p:txBody>
      </p:sp>
      <p:sp>
        <p:nvSpPr>
          <p:cNvPr id="185347" name="Rectangle 3"/>
          <p:cNvSpPr>
            <a:spLocks noGrp="1" noChangeArrowheads="1"/>
          </p:cNvSpPr>
          <p:nvPr>
            <p:ph type="body" idx="1"/>
          </p:nvPr>
        </p:nvSpPr>
        <p:spPr>
          <a:xfrm>
            <a:off x="285720" y="1643050"/>
            <a:ext cx="6500858" cy="4525963"/>
          </a:xfrm>
        </p:spPr>
        <p:txBody>
          <a:bodyPr>
            <a:noAutofit/>
          </a:bodyPr>
          <a:lstStyle/>
          <a:p>
            <a:pPr algn="just">
              <a:spcBef>
                <a:spcPct val="50000"/>
              </a:spcBef>
              <a:buNone/>
            </a:pPr>
            <a:r>
              <a:rPr lang="es-ES" sz="2400" dirty="0" smtClean="0">
                <a:latin typeface="Arial" charset="0"/>
                <a:cs typeface="Arial" charset="0"/>
              </a:rPr>
              <a:t>UNIDAD: Como mecanismo de fortalecimiento organizativo para la defensa de las comunidades indígenas.</a:t>
            </a:r>
          </a:p>
          <a:p>
            <a:pPr algn="just">
              <a:spcBef>
                <a:spcPct val="50000"/>
              </a:spcBef>
              <a:buNone/>
            </a:pPr>
            <a:r>
              <a:rPr lang="es-ES" sz="2400" dirty="0" smtClean="0">
                <a:latin typeface="Arial" charset="0"/>
                <a:cs typeface="Arial" charset="0"/>
              </a:rPr>
              <a:t>TIERRA: Como elemento esencial para la vida y desarrollo de los pueblos indígenas.</a:t>
            </a:r>
          </a:p>
          <a:p>
            <a:pPr algn="just">
              <a:spcBef>
                <a:spcPct val="50000"/>
              </a:spcBef>
              <a:buNone/>
            </a:pPr>
            <a:r>
              <a:rPr lang="es-ES" sz="2400" dirty="0" smtClean="0">
                <a:latin typeface="Arial" charset="0"/>
                <a:cs typeface="Arial" charset="0"/>
              </a:rPr>
              <a:t>CULTURA: Para el fortalecimiento, rescate y persistencia de la identidad como pueblos indígenas.</a:t>
            </a:r>
          </a:p>
          <a:p>
            <a:pPr algn="just">
              <a:spcBef>
                <a:spcPct val="50000"/>
              </a:spcBef>
              <a:buNone/>
            </a:pPr>
            <a:r>
              <a:rPr lang="es-ES" sz="2400" dirty="0" smtClean="0">
                <a:latin typeface="Arial" charset="0"/>
                <a:cs typeface="Arial" charset="0"/>
              </a:rPr>
              <a:t>AUTONOMÍA: Para la aplicabilidad de los principios anteriores y como ejercicio de autoridad y poder</a:t>
            </a:r>
            <a:r>
              <a:rPr lang="es-ES" sz="2400" dirty="0" smtClean="0">
                <a:solidFill>
                  <a:schemeClr val="accent6">
                    <a:lumMod val="50000"/>
                  </a:schemeClr>
                </a:solidFill>
                <a:latin typeface="Arial" charset="0"/>
                <a:cs typeface="Arial" charset="0"/>
              </a:rPr>
              <a:t>. </a:t>
            </a:r>
          </a:p>
          <a:p>
            <a:pPr algn="just">
              <a:lnSpc>
                <a:spcPct val="80000"/>
              </a:lnSpc>
              <a:buNone/>
            </a:pPr>
            <a:endParaRPr lang="es-ES" sz="2000" dirty="0" smtClean="0">
              <a:solidFill>
                <a:schemeClr val="accent6">
                  <a:lumMod val="50000"/>
                </a:schemeClr>
              </a:solidFill>
            </a:endParaRPr>
          </a:p>
          <a:p>
            <a:pPr algn="just">
              <a:lnSpc>
                <a:spcPct val="80000"/>
              </a:lnSpc>
              <a:buNone/>
            </a:pPr>
            <a:endParaRPr lang="es-ES" sz="2000" dirty="0" smtClean="0"/>
          </a:p>
          <a:p>
            <a:pPr algn="just">
              <a:lnSpc>
                <a:spcPct val="80000"/>
              </a:lnSpc>
              <a:buNone/>
            </a:pPr>
            <a:endParaRPr lang="es-ES" sz="2000" dirty="0" smtClean="0"/>
          </a:p>
          <a:p>
            <a:pPr algn="just">
              <a:lnSpc>
                <a:spcPct val="80000"/>
              </a:lnSpc>
              <a:buFont typeface="Wingdings" pitchFamily="2" charset="2"/>
              <a:buNone/>
            </a:pPr>
            <a:endParaRPr lang="es-ES" sz="2000" dirty="0" smtClean="0"/>
          </a:p>
        </p:txBody>
      </p:sp>
      <p:sp>
        <p:nvSpPr>
          <p:cNvPr id="7" name="6 Rectángulo"/>
          <p:cNvSpPr/>
          <p:nvPr/>
        </p:nvSpPr>
        <p:spPr>
          <a:xfrm>
            <a:off x="0" y="0"/>
            <a:ext cx="9144000" cy="523220"/>
          </a:xfrm>
          <a:prstGeom prst="rect">
            <a:avLst/>
          </a:prstGeom>
        </p:spPr>
        <p:txBody>
          <a:bodyPr wrap="square">
            <a:spAutoFit/>
          </a:bodyPr>
          <a:lstStyle/>
          <a:p>
            <a:pPr lvl="0" algn="ctr" eaLnBrk="0" fontAlgn="base" hangingPunct="0">
              <a:spcBef>
                <a:spcPct val="0"/>
              </a:spcBef>
              <a:spcAft>
                <a:spcPct val="0"/>
              </a:spcAft>
            </a:pPr>
            <a:r>
              <a:rPr lang="es-ES_tradnl" sz="2800" b="1" dirty="0" smtClean="0">
                <a:latin typeface="Arial" pitchFamily="34" charset="0"/>
                <a:ea typeface="Calibri" pitchFamily="34" charset="0"/>
                <a:cs typeface="Times New Roman" pitchFamily="18" charset="0"/>
              </a:rPr>
              <a:t>ÉPOCA REPUBLICANA (200) AÑOS 1.810-2.010)</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onic"/>
          <p:cNvPicPr>
            <a:picLocks noChangeAspect="1" noChangeArrowheads="1"/>
          </p:cNvPicPr>
          <p:nvPr/>
        </p:nvPicPr>
        <p:blipFill>
          <a:blip r:embed="rId2"/>
          <a:srcRect l="4729" t="8611" r="10147" b="9596"/>
          <a:stretch>
            <a:fillRect/>
          </a:stretch>
        </p:blipFill>
        <p:spPr bwMode="auto">
          <a:xfrm>
            <a:off x="7007015" y="1428736"/>
            <a:ext cx="2136985" cy="2286016"/>
          </a:xfrm>
          <a:prstGeom prst="rect">
            <a:avLst/>
          </a:prstGeom>
          <a:noFill/>
          <a:ln w="9525">
            <a:noFill/>
            <a:miter lim="800000"/>
            <a:headEnd/>
            <a:tailEnd/>
          </a:ln>
        </p:spPr>
      </p:pic>
      <p:sp>
        <p:nvSpPr>
          <p:cNvPr id="185346" name="Rectangle 2"/>
          <p:cNvSpPr>
            <a:spLocks noGrp="1" noChangeArrowheads="1"/>
          </p:cNvSpPr>
          <p:nvPr>
            <p:ph type="title"/>
          </p:nvPr>
        </p:nvSpPr>
        <p:spPr>
          <a:xfrm>
            <a:off x="0" y="714356"/>
            <a:ext cx="9144000" cy="571504"/>
          </a:xfrm>
        </p:spPr>
        <p:txBody>
          <a:bodyPr>
            <a:normAutofit/>
          </a:bodyPr>
          <a:lstStyle/>
          <a:p>
            <a:r>
              <a:rPr lang="es-ES" sz="2400" b="1" dirty="0" smtClean="0"/>
              <a:t>PROGRAMA DE LUCHA DEL MOVIMIENTO INDÍGENA DE COLOMBIA</a:t>
            </a:r>
            <a:endParaRPr lang="es-ES" sz="2400" b="1" dirty="0"/>
          </a:p>
        </p:txBody>
      </p:sp>
      <p:sp>
        <p:nvSpPr>
          <p:cNvPr id="185347" name="Rectangle 3"/>
          <p:cNvSpPr>
            <a:spLocks noGrp="1" noChangeArrowheads="1"/>
          </p:cNvSpPr>
          <p:nvPr>
            <p:ph type="body" idx="1"/>
          </p:nvPr>
        </p:nvSpPr>
        <p:spPr>
          <a:xfrm>
            <a:off x="285720" y="1643050"/>
            <a:ext cx="6500858" cy="4525963"/>
          </a:xfrm>
        </p:spPr>
        <p:txBody>
          <a:bodyPr>
            <a:noAutofit/>
          </a:bodyPr>
          <a:lstStyle/>
          <a:p>
            <a:pPr algn="just">
              <a:lnSpc>
                <a:spcPct val="80000"/>
              </a:lnSpc>
              <a:buNone/>
            </a:pPr>
            <a:endParaRPr lang="es-ES" sz="2000" dirty="0" smtClean="0">
              <a:solidFill>
                <a:schemeClr val="accent6">
                  <a:lumMod val="50000"/>
                </a:schemeClr>
              </a:solidFill>
            </a:endParaRPr>
          </a:p>
          <a:p>
            <a:pPr algn="just">
              <a:lnSpc>
                <a:spcPct val="80000"/>
              </a:lnSpc>
              <a:buNone/>
            </a:pPr>
            <a:endParaRPr lang="es-ES" sz="2000" dirty="0" smtClean="0"/>
          </a:p>
          <a:p>
            <a:pPr algn="just">
              <a:lnSpc>
                <a:spcPct val="80000"/>
              </a:lnSpc>
              <a:buNone/>
            </a:pPr>
            <a:endParaRPr lang="es-ES" sz="2000" dirty="0" smtClean="0"/>
          </a:p>
          <a:p>
            <a:pPr algn="just">
              <a:lnSpc>
                <a:spcPct val="80000"/>
              </a:lnSpc>
              <a:buFont typeface="Wingdings" pitchFamily="2" charset="2"/>
              <a:buNone/>
            </a:pPr>
            <a:endParaRPr lang="es-ES" sz="2000" dirty="0" smtClean="0"/>
          </a:p>
        </p:txBody>
      </p:sp>
      <p:sp>
        <p:nvSpPr>
          <p:cNvPr id="7" name="6 Rectángulo"/>
          <p:cNvSpPr/>
          <p:nvPr/>
        </p:nvSpPr>
        <p:spPr>
          <a:xfrm>
            <a:off x="0" y="0"/>
            <a:ext cx="9144000" cy="523220"/>
          </a:xfrm>
          <a:prstGeom prst="rect">
            <a:avLst/>
          </a:prstGeom>
        </p:spPr>
        <p:txBody>
          <a:bodyPr wrap="square">
            <a:spAutoFit/>
          </a:bodyPr>
          <a:lstStyle/>
          <a:p>
            <a:pPr lvl="0" algn="ctr" eaLnBrk="0" fontAlgn="base" hangingPunct="0">
              <a:spcBef>
                <a:spcPct val="0"/>
              </a:spcBef>
              <a:spcAft>
                <a:spcPct val="0"/>
              </a:spcAft>
            </a:pPr>
            <a:r>
              <a:rPr lang="es-ES_tradnl" sz="2800" b="1" dirty="0" smtClean="0">
                <a:latin typeface="Arial" pitchFamily="34" charset="0"/>
                <a:ea typeface="Calibri" pitchFamily="34" charset="0"/>
                <a:cs typeface="Times New Roman" pitchFamily="18" charset="0"/>
              </a:rPr>
              <a:t>ÉPOCA REPUBLICANA (200) AÑOS 1.810-2.010)</a:t>
            </a:r>
          </a:p>
        </p:txBody>
      </p:sp>
      <p:sp>
        <p:nvSpPr>
          <p:cNvPr id="8" name="7 Rectángulo"/>
          <p:cNvSpPr/>
          <p:nvPr/>
        </p:nvSpPr>
        <p:spPr>
          <a:xfrm>
            <a:off x="285720" y="1374592"/>
            <a:ext cx="6572280" cy="5447645"/>
          </a:xfrm>
          <a:prstGeom prst="rect">
            <a:avLst/>
          </a:prstGeom>
        </p:spPr>
        <p:txBody>
          <a:bodyPr wrap="square">
            <a:spAutoFit/>
          </a:bodyPr>
          <a:lstStyle/>
          <a:p>
            <a:pPr>
              <a:spcBef>
                <a:spcPct val="50000"/>
              </a:spcBef>
              <a:buFont typeface="Wingdings" pitchFamily="2" charset="2"/>
              <a:buChar char="Ø"/>
            </a:pPr>
            <a:r>
              <a:rPr lang="es-ES" sz="2400" dirty="0" smtClean="0">
                <a:cs typeface="Arial" charset="0"/>
              </a:rPr>
              <a:t>Defensa de la Autonomía Indígena.</a:t>
            </a:r>
          </a:p>
          <a:p>
            <a:pPr>
              <a:spcBef>
                <a:spcPct val="50000"/>
              </a:spcBef>
              <a:buFont typeface="Wingdings" pitchFamily="2" charset="2"/>
              <a:buChar char="Ø"/>
            </a:pPr>
            <a:r>
              <a:rPr lang="es-ES" sz="2400" dirty="0" smtClean="0">
                <a:cs typeface="Arial" charset="0"/>
              </a:rPr>
              <a:t>Defensa de los territorios indígenas y recuperación de las tierras usurpadas, propiedad colectiva de los Resguardos.</a:t>
            </a:r>
          </a:p>
          <a:p>
            <a:pPr>
              <a:spcBef>
                <a:spcPct val="50000"/>
              </a:spcBef>
              <a:buFont typeface="Wingdings" pitchFamily="2" charset="2"/>
              <a:buChar char="Ø"/>
            </a:pPr>
            <a:r>
              <a:rPr lang="es-ES" sz="2400" dirty="0" smtClean="0">
                <a:cs typeface="Arial" charset="0"/>
              </a:rPr>
              <a:t>Control de los recursos naturales situados en territorios indígenas.</a:t>
            </a:r>
          </a:p>
          <a:p>
            <a:pPr>
              <a:spcBef>
                <a:spcPct val="50000"/>
              </a:spcBef>
              <a:buFont typeface="Wingdings" pitchFamily="2" charset="2"/>
              <a:buChar char="Ø"/>
            </a:pPr>
            <a:r>
              <a:rPr lang="es-ES" sz="2400" dirty="0" smtClean="0">
                <a:cs typeface="Arial" charset="0"/>
              </a:rPr>
              <a:t>Impulso a organizaciones económicas comunitarias.</a:t>
            </a:r>
          </a:p>
          <a:p>
            <a:pPr>
              <a:spcBef>
                <a:spcPct val="50000"/>
              </a:spcBef>
              <a:buFont typeface="Wingdings" pitchFamily="2" charset="2"/>
              <a:buChar char="Ø"/>
            </a:pPr>
            <a:r>
              <a:rPr lang="es-ES" sz="2400" dirty="0" smtClean="0">
                <a:cs typeface="Arial" charset="0"/>
              </a:rPr>
              <a:t>Defensa de la historia, cultura y tradiciones indígenas.</a:t>
            </a:r>
          </a:p>
          <a:p>
            <a:pPr>
              <a:spcBef>
                <a:spcPct val="50000"/>
              </a:spcBef>
              <a:buFont typeface="Wingdings" pitchFamily="2" charset="2"/>
              <a:buChar char="Ø"/>
            </a:pPr>
            <a:r>
              <a:rPr lang="es-ES" sz="2400" dirty="0" smtClean="0">
                <a:cs typeface="Arial" charset="0"/>
              </a:rPr>
              <a:t>Educación bilingüe y </a:t>
            </a:r>
            <a:r>
              <a:rPr lang="es-ES" sz="2400" dirty="0" err="1" smtClean="0">
                <a:cs typeface="Arial" charset="0"/>
              </a:rPr>
              <a:t>bicultural</a:t>
            </a:r>
            <a:r>
              <a:rPr lang="es-ES" sz="2400" dirty="0" smtClean="0">
                <a:cs typeface="Arial" charset="0"/>
              </a:rPr>
              <a:t> bajo el control de las autoridades indígenas.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onic"/>
          <p:cNvPicPr>
            <a:picLocks noChangeAspect="1" noChangeArrowheads="1"/>
          </p:cNvPicPr>
          <p:nvPr/>
        </p:nvPicPr>
        <p:blipFill>
          <a:blip r:embed="rId2"/>
          <a:srcRect l="4729" t="8611" r="10147" b="9596"/>
          <a:stretch>
            <a:fillRect/>
          </a:stretch>
        </p:blipFill>
        <p:spPr bwMode="auto">
          <a:xfrm>
            <a:off x="7007015" y="1428736"/>
            <a:ext cx="2136985" cy="2286016"/>
          </a:xfrm>
          <a:prstGeom prst="rect">
            <a:avLst/>
          </a:prstGeom>
          <a:noFill/>
          <a:ln w="9525">
            <a:noFill/>
            <a:miter lim="800000"/>
            <a:headEnd/>
            <a:tailEnd/>
          </a:ln>
        </p:spPr>
      </p:pic>
      <p:sp>
        <p:nvSpPr>
          <p:cNvPr id="185346" name="Rectangle 2"/>
          <p:cNvSpPr>
            <a:spLocks noGrp="1" noChangeArrowheads="1"/>
          </p:cNvSpPr>
          <p:nvPr>
            <p:ph type="title"/>
          </p:nvPr>
        </p:nvSpPr>
        <p:spPr>
          <a:xfrm>
            <a:off x="0" y="714356"/>
            <a:ext cx="9144000" cy="571504"/>
          </a:xfrm>
        </p:spPr>
        <p:txBody>
          <a:bodyPr>
            <a:normAutofit/>
          </a:bodyPr>
          <a:lstStyle/>
          <a:p>
            <a:r>
              <a:rPr lang="es-ES" sz="2400" b="1" dirty="0" smtClean="0"/>
              <a:t>PROGRAMA DE LUCHA DEL MOVIMIENTO INDÍGENA DE COLOMBIA</a:t>
            </a:r>
            <a:endParaRPr lang="es-ES" sz="2400" b="1" dirty="0"/>
          </a:p>
        </p:txBody>
      </p:sp>
      <p:sp>
        <p:nvSpPr>
          <p:cNvPr id="185347" name="Rectangle 3"/>
          <p:cNvSpPr>
            <a:spLocks noGrp="1" noChangeArrowheads="1"/>
          </p:cNvSpPr>
          <p:nvPr>
            <p:ph type="body" idx="1"/>
          </p:nvPr>
        </p:nvSpPr>
        <p:spPr>
          <a:xfrm>
            <a:off x="285720" y="1643050"/>
            <a:ext cx="6500858" cy="4525963"/>
          </a:xfrm>
        </p:spPr>
        <p:txBody>
          <a:bodyPr>
            <a:noAutofit/>
          </a:bodyPr>
          <a:lstStyle/>
          <a:p>
            <a:pPr algn="just">
              <a:lnSpc>
                <a:spcPct val="80000"/>
              </a:lnSpc>
              <a:buNone/>
            </a:pPr>
            <a:endParaRPr lang="es-ES" sz="2000" dirty="0" smtClean="0">
              <a:solidFill>
                <a:schemeClr val="accent6">
                  <a:lumMod val="50000"/>
                </a:schemeClr>
              </a:solidFill>
            </a:endParaRPr>
          </a:p>
          <a:p>
            <a:pPr algn="just">
              <a:lnSpc>
                <a:spcPct val="80000"/>
              </a:lnSpc>
              <a:buNone/>
            </a:pPr>
            <a:endParaRPr lang="es-ES" sz="2000" dirty="0" smtClean="0"/>
          </a:p>
          <a:p>
            <a:pPr algn="just">
              <a:lnSpc>
                <a:spcPct val="80000"/>
              </a:lnSpc>
              <a:buNone/>
            </a:pPr>
            <a:endParaRPr lang="es-ES" sz="2000" dirty="0" smtClean="0"/>
          </a:p>
          <a:p>
            <a:pPr algn="just">
              <a:lnSpc>
                <a:spcPct val="80000"/>
              </a:lnSpc>
              <a:buFont typeface="Wingdings" pitchFamily="2" charset="2"/>
              <a:buNone/>
            </a:pPr>
            <a:endParaRPr lang="es-ES" sz="2000" dirty="0" smtClean="0"/>
          </a:p>
        </p:txBody>
      </p:sp>
      <p:sp>
        <p:nvSpPr>
          <p:cNvPr id="7" name="6 Rectángulo"/>
          <p:cNvSpPr/>
          <p:nvPr/>
        </p:nvSpPr>
        <p:spPr>
          <a:xfrm>
            <a:off x="0" y="0"/>
            <a:ext cx="9144000" cy="523220"/>
          </a:xfrm>
          <a:prstGeom prst="rect">
            <a:avLst/>
          </a:prstGeom>
        </p:spPr>
        <p:txBody>
          <a:bodyPr wrap="square">
            <a:spAutoFit/>
          </a:bodyPr>
          <a:lstStyle/>
          <a:p>
            <a:pPr lvl="0" algn="ctr" eaLnBrk="0" fontAlgn="base" hangingPunct="0">
              <a:spcBef>
                <a:spcPct val="0"/>
              </a:spcBef>
              <a:spcAft>
                <a:spcPct val="0"/>
              </a:spcAft>
            </a:pPr>
            <a:r>
              <a:rPr lang="es-ES_tradnl" sz="2800" b="1" dirty="0" smtClean="0">
                <a:latin typeface="Arial" pitchFamily="34" charset="0"/>
                <a:ea typeface="Calibri" pitchFamily="34" charset="0"/>
                <a:cs typeface="Times New Roman" pitchFamily="18" charset="0"/>
              </a:rPr>
              <a:t>ÉPOCA REPUBLICANA (200) AÑOS 1.810-2.010)</a:t>
            </a:r>
          </a:p>
        </p:txBody>
      </p:sp>
      <p:sp>
        <p:nvSpPr>
          <p:cNvPr id="9" name="8 Rectángulo"/>
          <p:cNvSpPr/>
          <p:nvPr/>
        </p:nvSpPr>
        <p:spPr>
          <a:xfrm>
            <a:off x="285720" y="1357298"/>
            <a:ext cx="6572296" cy="3970318"/>
          </a:xfrm>
          <a:prstGeom prst="rect">
            <a:avLst/>
          </a:prstGeom>
        </p:spPr>
        <p:txBody>
          <a:bodyPr wrap="square">
            <a:spAutoFit/>
          </a:bodyPr>
          <a:lstStyle/>
          <a:p>
            <a:pPr algn="just">
              <a:spcBef>
                <a:spcPct val="50000"/>
              </a:spcBef>
              <a:buFont typeface="Wingdings" pitchFamily="2" charset="2"/>
              <a:buChar char="Ø"/>
            </a:pPr>
            <a:r>
              <a:rPr lang="es-ES" sz="2400" dirty="0" smtClean="0">
                <a:cs typeface="Arial" charset="0"/>
              </a:rPr>
              <a:t>Recuperación e impulso de la medicina tradicional y exigencia de programas de salud acordes con las características sociales y culturales de las comunidades.</a:t>
            </a:r>
          </a:p>
          <a:p>
            <a:pPr algn="just">
              <a:spcBef>
                <a:spcPct val="50000"/>
              </a:spcBef>
              <a:buFont typeface="Wingdings" pitchFamily="2" charset="2"/>
              <a:buChar char="Ø"/>
            </a:pPr>
            <a:r>
              <a:rPr lang="es-ES" sz="2400" dirty="0" smtClean="0">
                <a:cs typeface="Arial" charset="0"/>
              </a:rPr>
              <a:t>Exigencia de la aplicación de la Ley 89 de 1890 y demás disposiciones favorables a los indígenas.</a:t>
            </a:r>
          </a:p>
          <a:p>
            <a:pPr algn="just">
              <a:spcBef>
                <a:spcPct val="50000"/>
              </a:spcBef>
              <a:buFont typeface="Wingdings" pitchFamily="2" charset="2"/>
              <a:buChar char="Ø"/>
            </a:pPr>
            <a:r>
              <a:rPr lang="es-ES" sz="2400" dirty="0" smtClean="0">
                <a:cs typeface="Arial" charset="0"/>
              </a:rPr>
              <a:t>Solidaridad con las luchas de otros sectores.</a:t>
            </a:r>
          </a:p>
          <a:p>
            <a:pPr algn="just">
              <a:spcBef>
                <a:spcPct val="50000"/>
              </a:spcBef>
              <a:buFont typeface="Wingdings" pitchFamily="2" charset="2"/>
              <a:buChar char="Ø"/>
            </a:pPr>
            <a:r>
              <a:rPr lang="es-ES" sz="2400" dirty="0" smtClean="0">
                <a:cs typeface="Arial" charset="0"/>
              </a:rPr>
              <a:t>Aplicación de las conclusiones de los Congresos de la organización</a:t>
            </a:r>
            <a:r>
              <a:rPr lang="es-ES" dirty="0" smtClean="0">
                <a:cs typeface="Arial" charset="0"/>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457200" y="428604"/>
            <a:ext cx="8229600" cy="571504"/>
          </a:xfrm>
        </p:spPr>
        <p:txBody>
          <a:bodyPr>
            <a:normAutofit/>
          </a:bodyPr>
          <a:lstStyle/>
          <a:p>
            <a:r>
              <a:rPr lang="es-ES" sz="2700" b="1" dirty="0"/>
              <a:t>UNA NUEVA </a:t>
            </a:r>
            <a:r>
              <a:rPr lang="es-ES" sz="2700" b="1" dirty="0" smtClean="0"/>
              <a:t>POLITICA</a:t>
            </a:r>
            <a:endParaRPr lang="es-ES" sz="4000" b="1" dirty="0"/>
          </a:p>
        </p:txBody>
      </p:sp>
      <p:sp>
        <p:nvSpPr>
          <p:cNvPr id="185347" name="Rectangle 3"/>
          <p:cNvSpPr>
            <a:spLocks noGrp="1" noChangeArrowheads="1"/>
          </p:cNvSpPr>
          <p:nvPr>
            <p:ph type="body" idx="1"/>
          </p:nvPr>
        </p:nvSpPr>
        <p:spPr>
          <a:xfrm>
            <a:off x="468313" y="908050"/>
            <a:ext cx="8229600" cy="4525963"/>
          </a:xfrm>
        </p:spPr>
        <p:txBody>
          <a:bodyPr>
            <a:noAutofit/>
          </a:bodyPr>
          <a:lstStyle/>
          <a:p>
            <a:pPr algn="just">
              <a:lnSpc>
                <a:spcPct val="80000"/>
              </a:lnSpc>
              <a:buFont typeface="Wingdings" pitchFamily="2" charset="2"/>
              <a:buNone/>
            </a:pPr>
            <a:r>
              <a:rPr lang="es-ES" sz="2400" dirty="0" smtClean="0"/>
              <a:t>En </a:t>
            </a:r>
            <a:r>
              <a:rPr lang="es-ES" sz="2400" dirty="0"/>
              <a:t>1988, bajo el gobierno del presidente Virgilio Barco, se creó el Predio Putumayo, con una extensión de casi 6.000.000 de hectáreas, en beneficio de los grupos </a:t>
            </a:r>
            <a:r>
              <a:rPr lang="es-ES" sz="2400" dirty="0" err="1"/>
              <a:t>uitotos</a:t>
            </a:r>
            <a:r>
              <a:rPr lang="es-ES" sz="2400" dirty="0"/>
              <a:t>, </a:t>
            </a:r>
            <a:r>
              <a:rPr lang="es-ES" sz="2400" dirty="0" err="1"/>
              <a:t>boras</a:t>
            </a:r>
            <a:r>
              <a:rPr lang="es-ES" sz="2400" dirty="0"/>
              <a:t>, andoques, etc., localizados en el departamento del Amazonas. Aunque no se resolvieron todos los problemas, esta política permitió el control legal de la tierra a muchos pueblos nativos, no obstante que </a:t>
            </a:r>
            <a:r>
              <a:rPr lang="es-ES" sz="2400" u="sng" dirty="0"/>
              <a:t>el subsuelo y sus recursos fueron reservados como propiedad de la nación</a:t>
            </a:r>
            <a:r>
              <a:rPr lang="es-ES" sz="2400" dirty="0" smtClean="0"/>
              <a:t>.</a:t>
            </a:r>
          </a:p>
          <a:p>
            <a:pPr algn="just">
              <a:lnSpc>
                <a:spcPct val="80000"/>
              </a:lnSpc>
              <a:buFont typeface="Wingdings" pitchFamily="2" charset="2"/>
              <a:buNone/>
            </a:pPr>
            <a:endParaRPr lang="es-ES" sz="2400" dirty="0" smtClean="0"/>
          </a:p>
          <a:p>
            <a:pPr algn="just">
              <a:lnSpc>
                <a:spcPct val="80000"/>
              </a:lnSpc>
              <a:buFont typeface="Wingdings" pitchFamily="2" charset="2"/>
              <a:buNone/>
            </a:pPr>
            <a:r>
              <a:rPr lang="es-ES" sz="2400" dirty="0" smtClean="0"/>
              <a:t>Las  nuevas herramientas legales y acciones del Estado no solucionaron muchos de los más sensibles problemas de las comunidades indígenas, pero sí abrieron nuevas posibilidades al reconocimiento de los pueblos indígenas y a su inserción en diferentes ámbitos de la vida local, regional y nacional; y fueron parte de la base legal y de la experiencia que permitió reconocer los derechos de los pueblos indígenas en la Constitución de 1991.</a:t>
            </a:r>
            <a:endParaRPr lang="es-ES" sz="2400" dirty="0"/>
          </a:p>
          <a:p>
            <a:pPr algn="just">
              <a:lnSpc>
                <a:spcPct val="80000"/>
              </a:lnSpc>
              <a:buFont typeface="Wingdings" pitchFamily="2" charset="2"/>
              <a:buNone/>
            </a:pPr>
            <a:endParaRPr lang="es-ES" sz="2400" dirty="0" smtClean="0"/>
          </a:p>
        </p:txBody>
      </p:sp>
      <p:sp>
        <p:nvSpPr>
          <p:cNvPr id="7" name="6 Rectángulo"/>
          <p:cNvSpPr/>
          <p:nvPr/>
        </p:nvSpPr>
        <p:spPr>
          <a:xfrm>
            <a:off x="0" y="0"/>
            <a:ext cx="9144000" cy="523220"/>
          </a:xfrm>
          <a:prstGeom prst="rect">
            <a:avLst/>
          </a:prstGeom>
        </p:spPr>
        <p:txBody>
          <a:bodyPr wrap="square">
            <a:spAutoFit/>
          </a:bodyPr>
          <a:lstStyle/>
          <a:p>
            <a:pPr lvl="0" algn="ctr" eaLnBrk="0" fontAlgn="base" hangingPunct="0">
              <a:spcBef>
                <a:spcPct val="0"/>
              </a:spcBef>
              <a:spcAft>
                <a:spcPct val="0"/>
              </a:spcAft>
            </a:pPr>
            <a:r>
              <a:rPr lang="es-ES_tradnl" sz="2800" b="1" dirty="0" smtClean="0">
                <a:latin typeface="Arial" pitchFamily="34" charset="0"/>
                <a:ea typeface="Calibri" pitchFamily="34" charset="0"/>
                <a:cs typeface="Times New Roman" pitchFamily="18" charset="0"/>
              </a:rPr>
              <a:t>ÉPOCA REPUBLICANA (200) AÑOS 1.810-2.010)</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2143108" y="214290"/>
            <a:ext cx="4429156" cy="6286544"/>
          </a:xfrm>
          <a:prstGeom prst="rect">
            <a:avLst/>
          </a:prstGeom>
          <a:noFill/>
          <a:ln w="9525">
            <a:noFill/>
            <a:miter lim="800000"/>
            <a:headEnd/>
            <a:tailEnd/>
          </a:ln>
        </p:spPr>
      </p:pic>
      <p:sp>
        <p:nvSpPr>
          <p:cNvPr id="27650" name="Rectangle 2"/>
          <p:cNvSpPr>
            <a:spLocks noGrp="1" noChangeArrowheads="1"/>
          </p:cNvSpPr>
          <p:nvPr>
            <p:ph type="title"/>
          </p:nvPr>
        </p:nvSpPr>
        <p:spPr>
          <a:xfrm>
            <a:off x="428596" y="0"/>
            <a:ext cx="8229600" cy="4572008"/>
          </a:xfrm>
        </p:spPr>
        <p:txBody>
          <a:bodyPr/>
          <a:lstStyle/>
          <a:p>
            <a:r>
              <a:rPr lang="es-ES" sz="5400" b="1" dirty="0">
                <a:solidFill>
                  <a:schemeClr val="accent3">
                    <a:lumMod val="50000"/>
                  </a:schemeClr>
                </a:solidFill>
              </a:rPr>
              <a:t>COLOMBIA UNA NACION MULTIETNICA Y PLURICULTURAL</a:t>
            </a:r>
          </a:p>
        </p:txBody>
      </p:sp>
      <p:sp>
        <p:nvSpPr>
          <p:cNvPr id="27651" name="Rectangle 3"/>
          <p:cNvSpPr>
            <a:spLocks noGrp="1" noChangeArrowheads="1"/>
          </p:cNvSpPr>
          <p:nvPr>
            <p:ph type="body" idx="1"/>
          </p:nvPr>
        </p:nvSpPr>
        <p:spPr>
          <a:xfrm>
            <a:off x="500034" y="3714752"/>
            <a:ext cx="8229600" cy="2519363"/>
          </a:xfrm>
        </p:spPr>
        <p:txBody>
          <a:bodyPr>
            <a:normAutofit/>
          </a:bodyPr>
          <a:lstStyle/>
          <a:p>
            <a:pPr algn="ctr">
              <a:lnSpc>
                <a:spcPct val="90000"/>
              </a:lnSpc>
              <a:buFont typeface="Wingdings" pitchFamily="2" charset="2"/>
              <a:buNone/>
            </a:pPr>
            <a:r>
              <a:rPr lang="es-ES_tradnl" sz="3600" b="1" dirty="0">
                <a:solidFill>
                  <a:schemeClr val="accent3">
                    <a:lumMod val="50000"/>
                  </a:schemeClr>
                </a:solidFill>
              </a:rPr>
              <a:t>DERECHO Y LEGISLACIÓN INDIGENA Y DE LOS </a:t>
            </a:r>
            <a:r>
              <a:rPr lang="es-ES_tradnl" sz="3600" b="1" dirty="0" smtClean="0">
                <a:solidFill>
                  <a:schemeClr val="accent3">
                    <a:lumMod val="50000"/>
                  </a:schemeClr>
                </a:solidFill>
              </a:rPr>
              <a:t>GRUPOS ETNICOS </a:t>
            </a:r>
            <a:endParaRPr lang="es-ES_tradnl" sz="3600" b="1" dirty="0">
              <a:solidFill>
                <a:schemeClr val="accent3">
                  <a:lumMod val="50000"/>
                </a:schemeClr>
              </a:solidFill>
            </a:endParaRPr>
          </a:p>
          <a:p>
            <a:pPr algn="ctr">
              <a:lnSpc>
                <a:spcPct val="90000"/>
              </a:lnSpc>
              <a:buFont typeface="Wingdings" pitchFamily="2" charset="2"/>
              <a:buNone/>
            </a:pPr>
            <a:endParaRPr lang="es-ES_tradnl" sz="3600" b="1" dirty="0">
              <a:solidFill>
                <a:srgbClr val="FF0000"/>
              </a:solidFill>
            </a:endParaRPr>
          </a:p>
          <a:p>
            <a:pPr>
              <a:lnSpc>
                <a:spcPct val="90000"/>
              </a:lnSpc>
              <a:buFont typeface="Wingdings" pitchFamily="2" charset="2"/>
              <a:buNone/>
            </a:pPr>
            <a:r>
              <a:rPr lang="es-ES_tradnl" sz="3600" dirty="0"/>
              <a:t>	</a:t>
            </a:r>
            <a:endParaRPr lang="es-ES" sz="3600" dirty="0"/>
          </a:p>
          <a:p>
            <a:pPr>
              <a:lnSpc>
                <a:spcPct val="90000"/>
              </a:lnSpc>
              <a:buFont typeface="Wingdings" pitchFamily="2" charset="2"/>
              <a:buNone/>
            </a:pPr>
            <a:endParaRPr lang="es-E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81000" y="457200"/>
            <a:ext cx="8077200" cy="457200"/>
          </a:xfrm>
          <a:prstGeom prst="rect">
            <a:avLst/>
          </a:prstGeom>
          <a:noFill/>
          <a:ln w="9525">
            <a:noFill/>
            <a:miter lim="800000"/>
            <a:headEnd/>
            <a:tailEnd/>
          </a:ln>
          <a:effectLst/>
        </p:spPr>
        <p:txBody>
          <a:bodyPr>
            <a:spAutoFit/>
          </a:bodyPr>
          <a:lstStyle/>
          <a:p>
            <a:pPr>
              <a:spcBef>
                <a:spcPct val="50000"/>
              </a:spcBef>
            </a:pPr>
            <a:endParaRPr lang="es-AR"/>
          </a:p>
        </p:txBody>
      </p:sp>
      <p:sp>
        <p:nvSpPr>
          <p:cNvPr id="18435" name="Text Box 3"/>
          <p:cNvSpPr txBox="1">
            <a:spLocks noChangeArrowheads="1"/>
          </p:cNvSpPr>
          <p:nvPr/>
        </p:nvSpPr>
        <p:spPr bwMode="auto">
          <a:xfrm>
            <a:off x="0" y="0"/>
            <a:ext cx="9144000" cy="830997"/>
          </a:xfrm>
          <a:prstGeom prst="rect">
            <a:avLst/>
          </a:prstGeom>
          <a:noFill/>
          <a:ln w="9525">
            <a:noFill/>
            <a:miter lim="800000"/>
            <a:headEnd/>
            <a:tailEnd/>
          </a:ln>
          <a:effectLst/>
        </p:spPr>
        <p:txBody>
          <a:bodyPr wrap="square">
            <a:spAutoFit/>
          </a:bodyPr>
          <a:lstStyle/>
          <a:p>
            <a:pPr algn="ctr">
              <a:spcBef>
                <a:spcPct val="50000"/>
              </a:spcBef>
            </a:pPr>
            <a:r>
              <a:rPr lang="es-ES" sz="2400" b="1" dirty="0"/>
              <a:t>LOS PUEBLOS INDIGENAS EN COLOMBIA Y LA CONSAGRACION DE SUS DERECHOS EN LA CONSTITUCION POLITICA DE 1.991</a:t>
            </a:r>
          </a:p>
        </p:txBody>
      </p:sp>
      <p:sp>
        <p:nvSpPr>
          <p:cNvPr id="18436" name="Text Box 4"/>
          <p:cNvSpPr txBox="1">
            <a:spLocks noChangeArrowheads="1"/>
          </p:cNvSpPr>
          <p:nvPr/>
        </p:nvSpPr>
        <p:spPr bwMode="auto">
          <a:xfrm>
            <a:off x="0" y="2057400"/>
            <a:ext cx="9144000" cy="7029450"/>
          </a:xfrm>
          <a:prstGeom prst="rect">
            <a:avLst/>
          </a:prstGeom>
          <a:noFill/>
          <a:ln w="9525">
            <a:noFill/>
            <a:miter lim="800000"/>
            <a:headEnd/>
            <a:tailEnd/>
          </a:ln>
          <a:effectLst/>
        </p:spPr>
        <p:txBody>
          <a:bodyPr>
            <a:spAutoFit/>
          </a:bodyPr>
          <a:lstStyle/>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p:txBody>
      </p:sp>
      <p:sp>
        <p:nvSpPr>
          <p:cNvPr id="18439" name="Text Box 7"/>
          <p:cNvSpPr txBox="1">
            <a:spLocks noChangeArrowheads="1"/>
          </p:cNvSpPr>
          <p:nvPr/>
        </p:nvSpPr>
        <p:spPr bwMode="auto">
          <a:xfrm>
            <a:off x="500034" y="928670"/>
            <a:ext cx="8143932" cy="5632311"/>
          </a:xfrm>
          <a:prstGeom prst="rect">
            <a:avLst/>
          </a:prstGeom>
          <a:noFill/>
          <a:ln w="9525">
            <a:noFill/>
            <a:miter lim="800000"/>
            <a:headEnd/>
            <a:tailEnd/>
          </a:ln>
          <a:effectLst/>
        </p:spPr>
        <p:txBody>
          <a:bodyPr wrap="square">
            <a:spAutoFit/>
          </a:bodyPr>
          <a:lstStyle/>
          <a:p>
            <a:pPr algn="just">
              <a:spcBef>
                <a:spcPct val="50000"/>
              </a:spcBef>
            </a:pPr>
            <a:r>
              <a:rPr lang="es-ES" sz="2400" dirty="0"/>
              <a:t>Art. 7o: El Estado reconoce y protege la diversidad  étnica y cultural de la Nación colombiana.</a:t>
            </a:r>
          </a:p>
          <a:p>
            <a:pPr algn="just">
              <a:spcBef>
                <a:spcPct val="50000"/>
              </a:spcBef>
            </a:pPr>
            <a:r>
              <a:rPr lang="es-ES" sz="2400" dirty="0"/>
              <a:t>Art.10: Las lenguas y dialectos de los grupos étnicos son también oficiales en sus territorios. La enseñanza que se imparta en las comunidades </a:t>
            </a:r>
            <a:r>
              <a:rPr lang="es-ES" sz="2400" dirty="0" smtClean="0"/>
              <a:t>con tradiciones </a:t>
            </a:r>
            <a:r>
              <a:rPr lang="es-ES" sz="2400" dirty="0"/>
              <a:t>lingüísticas propias será bilingüe.</a:t>
            </a:r>
          </a:p>
          <a:p>
            <a:pPr algn="just">
              <a:spcBef>
                <a:spcPct val="50000"/>
              </a:spcBef>
            </a:pPr>
            <a:r>
              <a:rPr lang="es-ES" sz="2400" dirty="0"/>
              <a:t>Art. 63: Las tierras comunales de grupos étnicos, las tierras de resguardo, son inalienables, imprescriptibles e inembargables.</a:t>
            </a:r>
          </a:p>
          <a:p>
            <a:pPr algn="just">
              <a:spcBef>
                <a:spcPct val="50000"/>
              </a:spcBef>
            </a:pPr>
            <a:r>
              <a:rPr lang="es-ES" sz="2400" dirty="0"/>
              <a:t>Art.68: Los integrantes de los grupos étnicos tendrán a una formación que respete y desarrolle su identidad cultural.</a:t>
            </a:r>
          </a:p>
          <a:p>
            <a:pPr algn="just">
              <a:spcBef>
                <a:spcPct val="50000"/>
              </a:spcBef>
            </a:pPr>
            <a:r>
              <a:rPr lang="es-ES" sz="2400" dirty="0"/>
              <a:t>Art.70 </a:t>
            </a:r>
            <a:r>
              <a:rPr lang="es-ES" sz="2400" dirty="0" smtClean="0"/>
              <a:t>Inc. </a:t>
            </a:r>
            <a:r>
              <a:rPr lang="es-ES" sz="2400" dirty="0"/>
              <a:t>2: La cultura en sus diversas manifestaciones es fundamento de la nacionalidad. El Estado reconoce la igualdad y dignidad de todas las que conviven en el país</a:t>
            </a:r>
            <a:r>
              <a:rPr lang="es-ES" sz="2400" dirty="0" smtClean="0"/>
              <a:t>.</a:t>
            </a:r>
            <a:endParaRPr lang="es-E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81000" y="457200"/>
            <a:ext cx="8077200" cy="457200"/>
          </a:xfrm>
          <a:prstGeom prst="rect">
            <a:avLst/>
          </a:prstGeom>
          <a:noFill/>
          <a:ln w="9525">
            <a:noFill/>
            <a:miter lim="800000"/>
            <a:headEnd/>
            <a:tailEnd/>
          </a:ln>
          <a:effectLst/>
        </p:spPr>
        <p:txBody>
          <a:bodyPr>
            <a:spAutoFit/>
          </a:bodyPr>
          <a:lstStyle/>
          <a:p>
            <a:pPr>
              <a:spcBef>
                <a:spcPct val="50000"/>
              </a:spcBef>
            </a:pPr>
            <a:endParaRPr lang="es-AR"/>
          </a:p>
        </p:txBody>
      </p:sp>
      <p:sp>
        <p:nvSpPr>
          <p:cNvPr id="18435" name="Text Box 3"/>
          <p:cNvSpPr txBox="1">
            <a:spLocks noChangeArrowheads="1"/>
          </p:cNvSpPr>
          <p:nvPr/>
        </p:nvSpPr>
        <p:spPr bwMode="auto">
          <a:xfrm>
            <a:off x="0" y="0"/>
            <a:ext cx="9144000" cy="830997"/>
          </a:xfrm>
          <a:prstGeom prst="rect">
            <a:avLst/>
          </a:prstGeom>
          <a:noFill/>
          <a:ln w="9525">
            <a:noFill/>
            <a:miter lim="800000"/>
            <a:headEnd/>
            <a:tailEnd/>
          </a:ln>
          <a:effectLst/>
        </p:spPr>
        <p:txBody>
          <a:bodyPr wrap="square">
            <a:spAutoFit/>
          </a:bodyPr>
          <a:lstStyle/>
          <a:p>
            <a:pPr algn="ctr">
              <a:spcBef>
                <a:spcPct val="50000"/>
              </a:spcBef>
            </a:pPr>
            <a:r>
              <a:rPr lang="es-ES" sz="2400" b="1" dirty="0"/>
              <a:t>LOS PUEBLOS INDIGENAS EN COLOMBIA Y LA CONSAGRACION DE SUS DERECHOS EN LA CONSTITUCION POLITICA DE 1.991</a:t>
            </a:r>
          </a:p>
        </p:txBody>
      </p:sp>
      <p:sp>
        <p:nvSpPr>
          <p:cNvPr id="18436" name="Text Box 4"/>
          <p:cNvSpPr txBox="1">
            <a:spLocks noChangeArrowheads="1"/>
          </p:cNvSpPr>
          <p:nvPr/>
        </p:nvSpPr>
        <p:spPr bwMode="auto">
          <a:xfrm>
            <a:off x="0" y="2057400"/>
            <a:ext cx="9144000" cy="7029450"/>
          </a:xfrm>
          <a:prstGeom prst="rect">
            <a:avLst/>
          </a:prstGeom>
          <a:noFill/>
          <a:ln w="9525">
            <a:noFill/>
            <a:miter lim="800000"/>
            <a:headEnd/>
            <a:tailEnd/>
          </a:ln>
          <a:effectLst/>
        </p:spPr>
        <p:txBody>
          <a:bodyPr>
            <a:spAutoFit/>
          </a:bodyPr>
          <a:lstStyle/>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p:txBody>
      </p:sp>
      <p:sp>
        <p:nvSpPr>
          <p:cNvPr id="18439" name="Text Box 7"/>
          <p:cNvSpPr txBox="1">
            <a:spLocks noChangeArrowheads="1"/>
          </p:cNvSpPr>
          <p:nvPr/>
        </p:nvSpPr>
        <p:spPr bwMode="auto">
          <a:xfrm>
            <a:off x="357158" y="1000108"/>
            <a:ext cx="8358246" cy="5447645"/>
          </a:xfrm>
          <a:prstGeom prst="rect">
            <a:avLst/>
          </a:prstGeom>
          <a:noFill/>
          <a:ln w="9525">
            <a:noFill/>
            <a:miter lim="800000"/>
            <a:headEnd/>
            <a:tailEnd/>
          </a:ln>
          <a:effectLst/>
        </p:spPr>
        <p:txBody>
          <a:bodyPr wrap="square">
            <a:spAutoFit/>
          </a:bodyPr>
          <a:lstStyle/>
          <a:p>
            <a:pPr algn="just">
              <a:spcBef>
                <a:spcPct val="50000"/>
              </a:spcBef>
            </a:pPr>
            <a:r>
              <a:rPr lang="es-ES" sz="2400" dirty="0" smtClean="0"/>
              <a:t>Art. 93 Bloque de Constitucionalidad (ONU, OEA y OIT): Los Tratados y Convenios Internacionales ratificados por el Congreso. </a:t>
            </a:r>
          </a:p>
          <a:p>
            <a:pPr algn="just">
              <a:spcBef>
                <a:spcPct val="50000"/>
              </a:spcBef>
            </a:pPr>
            <a:r>
              <a:rPr lang="es-ES" sz="2400" dirty="0" smtClean="0"/>
              <a:t> Art.96</a:t>
            </a:r>
            <a:r>
              <a:rPr lang="es-ES" sz="2400" dirty="0"/>
              <a:t>: Son nacionales  colombianos: 1. Por nacimiento a) los naturales de Colombia; 2. Por adopción c) los miembros de pueblos indígenas que comparten territorios fronterizos con aplicación del principio de reciprocidad según tratados públicos.</a:t>
            </a:r>
          </a:p>
          <a:p>
            <a:pPr algn="just">
              <a:spcBef>
                <a:spcPct val="50000"/>
              </a:spcBef>
            </a:pPr>
            <a:r>
              <a:rPr lang="es-ES" sz="2400" dirty="0"/>
              <a:t>Art. 171: El Senado de la República estará integrado por 100 miembros elegidos en circunscripción nacional. Habrá un número adicional de 2 senadores elegidos en circunscripción nacional especial por comunidades indígenas.</a:t>
            </a:r>
          </a:p>
          <a:p>
            <a:pPr algn="just">
              <a:spcBef>
                <a:spcPct val="50000"/>
              </a:spcBef>
            </a:pPr>
            <a:r>
              <a:rPr lang="es-ES" sz="2400" dirty="0"/>
              <a:t>Art. 176: </a:t>
            </a:r>
            <a:r>
              <a:rPr lang="es-ES" sz="2400" dirty="0" smtClean="0"/>
              <a:t>Inc. </a:t>
            </a:r>
            <a:r>
              <a:rPr lang="es-ES" sz="2400" dirty="0"/>
              <a:t>3 y 4 Ley 649/01: Esta  circunscripción constará de 5 curules distribuidas así: 2 para las comunidades negras, 1 para las comunidades indígenas</a:t>
            </a:r>
            <a:r>
              <a:rPr lang="es-ES" sz="2400" dirty="0" smtClean="0"/>
              <a:t>.</a:t>
            </a:r>
            <a:endParaRPr lang="es-E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81000" y="457200"/>
            <a:ext cx="8077200" cy="457200"/>
          </a:xfrm>
          <a:prstGeom prst="rect">
            <a:avLst/>
          </a:prstGeom>
          <a:noFill/>
          <a:ln w="9525">
            <a:noFill/>
            <a:miter lim="800000"/>
            <a:headEnd/>
            <a:tailEnd/>
          </a:ln>
          <a:effectLst/>
        </p:spPr>
        <p:txBody>
          <a:bodyPr>
            <a:spAutoFit/>
          </a:bodyPr>
          <a:lstStyle/>
          <a:p>
            <a:pPr>
              <a:spcBef>
                <a:spcPct val="50000"/>
              </a:spcBef>
            </a:pPr>
            <a:endParaRPr lang="es-AR"/>
          </a:p>
        </p:txBody>
      </p:sp>
      <p:sp>
        <p:nvSpPr>
          <p:cNvPr id="18435" name="Text Box 3"/>
          <p:cNvSpPr txBox="1">
            <a:spLocks noChangeArrowheads="1"/>
          </p:cNvSpPr>
          <p:nvPr/>
        </p:nvSpPr>
        <p:spPr bwMode="auto">
          <a:xfrm>
            <a:off x="0" y="0"/>
            <a:ext cx="9144000" cy="830997"/>
          </a:xfrm>
          <a:prstGeom prst="rect">
            <a:avLst/>
          </a:prstGeom>
          <a:noFill/>
          <a:ln w="9525">
            <a:noFill/>
            <a:miter lim="800000"/>
            <a:headEnd/>
            <a:tailEnd/>
          </a:ln>
          <a:effectLst/>
        </p:spPr>
        <p:txBody>
          <a:bodyPr wrap="square">
            <a:spAutoFit/>
          </a:bodyPr>
          <a:lstStyle/>
          <a:p>
            <a:pPr algn="ctr">
              <a:spcBef>
                <a:spcPct val="50000"/>
              </a:spcBef>
            </a:pPr>
            <a:r>
              <a:rPr lang="es-ES" sz="2400" b="1" dirty="0"/>
              <a:t>LOS PUEBLOS INDIGENAS EN COLOMBIA Y LA CONSAGRACION DE SUS DERECHOS EN LA CONSTITUCION POLITICA DE 1.991</a:t>
            </a:r>
          </a:p>
        </p:txBody>
      </p:sp>
      <p:sp>
        <p:nvSpPr>
          <p:cNvPr id="18436" name="Text Box 4"/>
          <p:cNvSpPr txBox="1">
            <a:spLocks noChangeArrowheads="1"/>
          </p:cNvSpPr>
          <p:nvPr/>
        </p:nvSpPr>
        <p:spPr bwMode="auto">
          <a:xfrm>
            <a:off x="0" y="2057400"/>
            <a:ext cx="9144000" cy="7029450"/>
          </a:xfrm>
          <a:prstGeom prst="rect">
            <a:avLst/>
          </a:prstGeom>
          <a:noFill/>
          <a:ln w="9525">
            <a:noFill/>
            <a:miter lim="800000"/>
            <a:headEnd/>
            <a:tailEnd/>
          </a:ln>
          <a:effectLst/>
        </p:spPr>
        <p:txBody>
          <a:bodyPr>
            <a:spAutoFit/>
          </a:bodyPr>
          <a:lstStyle/>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p:txBody>
      </p:sp>
      <p:sp>
        <p:nvSpPr>
          <p:cNvPr id="18439" name="Text Box 7"/>
          <p:cNvSpPr txBox="1">
            <a:spLocks noChangeArrowheads="1"/>
          </p:cNvSpPr>
          <p:nvPr/>
        </p:nvSpPr>
        <p:spPr bwMode="auto">
          <a:xfrm>
            <a:off x="285720" y="857232"/>
            <a:ext cx="8501122" cy="5078313"/>
          </a:xfrm>
          <a:prstGeom prst="rect">
            <a:avLst/>
          </a:prstGeom>
          <a:noFill/>
          <a:ln w="9525">
            <a:noFill/>
            <a:miter lim="800000"/>
            <a:headEnd/>
            <a:tailEnd/>
          </a:ln>
          <a:effectLst/>
        </p:spPr>
        <p:txBody>
          <a:bodyPr wrap="square">
            <a:spAutoFit/>
          </a:bodyPr>
          <a:lstStyle/>
          <a:p>
            <a:pPr algn="just">
              <a:spcBef>
                <a:spcPct val="50000"/>
              </a:spcBef>
            </a:pPr>
            <a:r>
              <a:rPr lang="es-ES" sz="2400" dirty="0" smtClean="0"/>
              <a:t>Art. 246: Las autoridades de los pueblos indígenas podrán ejercer funciones jurisdiccionales dentro de su ámbito territorial, de conformidad con sus propias normas y procedimientos, siempre que no sean contrarios a la Constitución y las leyes de la República.</a:t>
            </a:r>
          </a:p>
          <a:p>
            <a:pPr algn="just">
              <a:spcBef>
                <a:spcPct val="50000"/>
              </a:spcBef>
            </a:pPr>
            <a:r>
              <a:rPr lang="es-ES" sz="2400" dirty="0" smtClean="0"/>
              <a:t>Art. 286: Son entidades territoriales los territorios indígenas.</a:t>
            </a:r>
          </a:p>
          <a:p>
            <a:pPr algn="just">
              <a:spcBef>
                <a:spcPct val="50000"/>
              </a:spcBef>
            </a:pPr>
            <a:r>
              <a:rPr lang="es-ES" sz="2400" dirty="0" smtClean="0"/>
              <a:t>Art</a:t>
            </a:r>
            <a:r>
              <a:rPr lang="es-ES" sz="2400" dirty="0"/>
              <a:t>. 329 </a:t>
            </a:r>
            <a:r>
              <a:rPr lang="es-ES" sz="2400" dirty="0" smtClean="0"/>
              <a:t>Inc. </a:t>
            </a:r>
            <a:r>
              <a:rPr lang="es-ES" sz="2400" dirty="0"/>
              <a:t>2: La conformación de las entidades territoriales indígenas se hará con sujeción a los dispuesto en la Ley Orgánica de Ordenamiento Territorial LOOT.    </a:t>
            </a:r>
          </a:p>
          <a:p>
            <a:pPr algn="just">
              <a:spcBef>
                <a:spcPct val="50000"/>
              </a:spcBef>
            </a:pPr>
            <a:r>
              <a:rPr lang="es-ES" sz="2400" dirty="0"/>
              <a:t>Art. 330: De conformidad con la Constitución y las leyes, los territorios indígenas estarán gobernados por consejos conformados y reglamentados según los usos y costumbres de sus comunidades y ejercerán las siguientes funciones</a:t>
            </a:r>
            <a:r>
              <a:rPr lang="es-ES" sz="2400" dirty="0" smtClean="0"/>
              <a:t>:</a:t>
            </a:r>
            <a:endParaRPr lang="es-E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81000" y="457200"/>
            <a:ext cx="8077200" cy="457200"/>
          </a:xfrm>
          <a:prstGeom prst="rect">
            <a:avLst/>
          </a:prstGeom>
          <a:noFill/>
          <a:ln w="9525">
            <a:noFill/>
            <a:miter lim="800000"/>
            <a:headEnd/>
            <a:tailEnd/>
          </a:ln>
          <a:effectLst/>
        </p:spPr>
        <p:txBody>
          <a:bodyPr>
            <a:spAutoFit/>
          </a:bodyPr>
          <a:lstStyle/>
          <a:p>
            <a:pPr>
              <a:spcBef>
                <a:spcPct val="50000"/>
              </a:spcBef>
            </a:pPr>
            <a:endParaRPr lang="es-AR"/>
          </a:p>
        </p:txBody>
      </p:sp>
      <p:sp>
        <p:nvSpPr>
          <p:cNvPr id="18435" name="Text Box 3"/>
          <p:cNvSpPr txBox="1">
            <a:spLocks noChangeArrowheads="1"/>
          </p:cNvSpPr>
          <p:nvPr/>
        </p:nvSpPr>
        <p:spPr bwMode="auto">
          <a:xfrm>
            <a:off x="0" y="0"/>
            <a:ext cx="9144000" cy="830997"/>
          </a:xfrm>
          <a:prstGeom prst="rect">
            <a:avLst/>
          </a:prstGeom>
          <a:noFill/>
          <a:ln w="9525">
            <a:noFill/>
            <a:miter lim="800000"/>
            <a:headEnd/>
            <a:tailEnd/>
          </a:ln>
          <a:effectLst/>
        </p:spPr>
        <p:txBody>
          <a:bodyPr wrap="square">
            <a:spAutoFit/>
          </a:bodyPr>
          <a:lstStyle/>
          <a:p>
            <a:pPr algn="ctr">
              <a:spcBef>
                <a:spcPct val="50000"/>
              </a:spcBef>
            </a:pPr>
            <a:r>
              <a:rPr lang="es-ES" sz="2400" b="1" dirty="0"/>
              <a:t>LOS PUEBLOS INDIGENAS EN COLOMBIA Y LA CONSAGRACION DE SUS DERECHOS EN LA CONSTITUCION POLITICA DE 1.991</a:t>
            </a:r>
          </a:p>
        </p:txBody>
      </p:sp>
      <p:sp>
        <p:nvSpPr>
          <p:cNvPr id="18436" name="Text Box 4"/>
          <p:cNvSpPr txBox="1">
            <a:spLocks noChangeArrowheads="1"/>
          </p:cNvSpPr>
          <p:nvPr/>
        </p:nvSpPr>
        <p:spPr bwMode="auto">
          <a:xfrm>
            <a:off x="0" y="2057400"/>
            <a:ext cx="9144000" cy="7029450"/>
          </a:xfrm>
          <a:prstGeom prst="rect">
            <a:avLst/>
          </a:prstGeom>
          <a:noFill/>
          <a:ln w="9525">
            <a:noFill/>
            <a:miter lim="800000"/>
            <a:headEnd/>
            <a:tailEnd/>
          </a:ln>
          <a:effectLst/>
        </p:spPr>
        <p:txBody>
          <a:bodyPr>
            <a:spAutoFit/>
          </a:bodyPr>
          <a:lstStyle/>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a:p>
            <a:pPr algn="l">
              <a:spcBef>
                <a:spcPct val="50000"/>
              </a:spcBef>
            </a:pPr>
            <a:endParaRPr lang="es-ES"/>
          </a:p>
        </p:txBody>
      </p:sp>
      <p:sp>
        <p:nvSpPr>
          <p:cNvPr id="18439" name="Text Box 7"/>
          <p:cNvSpPr txBox="1">
            <a:spLocks noChangeArrowheads="1"/>
          </p:cNvSpPr>
          <p:nvPr/>
        </p:nvSpPr>
        <p:spPr bwMode="auto">
          <a:xfrm>
            <a:off x="285720" y="1214422"/>
            <a:ext cx="8501122" cy="3970318"/>
          </a:xfrm>
          <a:prstGeom prst="rect">
            <a:avLst/>
          </a:prstGeom>
          <a:noFill/>
          <a:ln w="9525">
            <a:noFill/>
            <a:miter lim="800000"/>
            <a:headEnd/>
            <a:tailEnd/>
          </a:ln>
          <a:effectLst/>
        </p:spPr>
        <p:txBody>
          <a:bodyPr wrap="square">
            <a:spAutoFit/>
          </a:bodyPr>
          <a:lstStyle/>
          <a:p>
            <a:pPr algn="just">
              <a:spcBef>
                <a:spcPct val="50000"/>
              </a:spcBef>
            </a:pPr>
            <a:r>
              <a:rPr lang="es-ES" sz="2400" dirty="0" smtClean="0"/>
              <a:t>Art</a:t>
            </a:r>
            <a:r>
              <a:rPr lang="es-ES" sz="2400" dirty="0"/>
              <a:t>. 357 modificado por el acto legislativo 01 /01: Para estos efectos, serán beneficiarias las entidades territoriales indígenas, una ves constituidas. Así mismo, la ley establecerá como beneficiarios a los resguardos indígenas, siempre y cuando estos no se hayan constituido en ETI- ley 715/01</a:t>
            </a:r>
          </a:p>
          <a:p>
            <a:pPr algn="just">
              <a:spcBef>
                <a:spcPct val="50000"/>
              </a:spcBef>
            </a:pPr>
            <a:r>
              <a:rPr lang="es-ES" sz="2400" dirty="0" smtClean="0"/>
              <a:t>Art.56 </a:t>
            </a:r>
            <a:r>
              <a:rPr lang="es-ES" sz="2400" dirty="0"/>
              <a:t>Transitorio: mientras se expide la Ley a que se refiere el artículo 329, el gobierno podrá dictar las normas fiscales necesarias y las demás elativas al funcionamiento de los territorios indígenas y su coordinación con las demás entidades territoriales- Decreto 1396 y 1397/96</a:t>
            </a:r>
            <a:r>
              <a:rPr lang="es-ES" sz="2400" dirty="0" smtClean="0"/>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357158" y="610136"/>
            <a:ext cx="8429716"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s-ES" sz="2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Territorios indígenas</a:t>
            </a: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Son las áreas poseídas en forma regular y permanente por una comunidad, parcialidad o grupo indígena y aquellas que, aunque no se encuentren poseídas en esa forma, constituyen el ámbito tradicional de sus actividades sociales, económicas y culturales (Artículo 2º. Decreto 2164 de 1995) </a:t>
            </a:r>
            <a:endParaRPr kumimoji="0" lang="es-AR"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endParaRPr kumimoji="0" lang="es-ES" sz="2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s-ES" sz="2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Comunidad o parcialidad indígena</a:t>
            </a: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Es el grupo o conjunto de familias de ascendencia amerindia, que tienen conciencia de identidad y comparten valores, rasgos, usos o costumbres de su cultura, así como formas de gobierno, gestión, control social o sistemas normativos propios que la distinguen de otras comunidades, tengan o no títulos de propiedad, o que no puedan acreditarlos legalmente, o que sus resguardos fueron disueltos, divididos o declarados vacantes (Artículo 2º. Decreto 2164 de 1995) </a:t>
            </a:r>
            <a:endParaRPr kumimoji="0" lang="es-AR"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endParaRPr kumimoji="0" lang="es-ES" sz="2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s-ES" sz="2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Resguardo Indígena</a:t>
            </a: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Los resguardos indígenas son propiedad colectiva de las comunidades indígenas a favor de las cuales se constituyen y conforme a los artículos 63 y 329 de la Constitución Política, tienen el carácter de inalienables, imprescriptibles e inembargables.</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endParaRPr lang="es-ES" sz="2000" dirty="0" smtClean="0">
              <a:latin typeface="Arial" pitchFamily="34" charset="0"/>
              <a:ea typeface="Times New Roman" pitchFamily="18" charset="0"/>
              <a:cs typeface="Times New Roman" pitchFamily="18" charset="0"/>
            </a:endParaRPr>
          </a:p>
        </p:txBody>
      </p:sp>
      <p:sp>
        <p:nvSpPr>
          <p:cNvPr id="4" name="3 CuadroTexto"/>
          <p:cNvSpPr txBox="1"/>
          <p:nvPr/>
        </p:nvSpPr>
        <p:spPr>
          <a:xfrm>
            <a:off x="0" y="1"/>
            <a:ext cx="9144000" cy="523220"/>
          </a:xfrm>
          <a:prstGeom prst="rect">
            <a:avLst/>
          </a:prstGeom>
          <a:noFill/>
        </p:spPr>
        <p:txBody>
          <a:bodyPr wrap="square" rtlCol="0">
            <a:spAutoFit/>
          </a:bodyPr>
          <a:lstStyle/>
          <a:p>
            <a:pPr algn="ctr"/>
            <a:r>
              <a:rPr lang="es-CO" sz="2800" b="1" dirty="0" smtClean="0">
                <a:latin typeface="Arial" pitchFamily="34" charset="0"/>
                <a:ea typeface="Times New Roman" pitchFamily="18" charset="0"/>
                <a:cs typeface="Times New Roman" pitchFamily="18" charset="0"/>
              </a:rPr>
              <a:t>DEFINICIONES  TERRITORIOS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3643306" y="785795"/>
            <a:ext cx="5214974" cy="1071570"/>
          </a:xfrm>
        </p:spPr>
        <p:txBody>
          <a:bodyPr>
            <a:noAutofit/>
          </a:bodyPr>
          <a:lstStyle/>
          <a:p>
            <a:pPr algn="just">
              <a:lnSpc>
                <a:spcPct val="80000"/>
              </a:lnSpc>
              <a:buFont typeface="Wingdings" pitchFamily="2" charset="2"/>
              <a:buNone/>
            </a:pPr>
            <a:r>
              <a:rPr lang="es-ES" sz="2400" dirty="0"/>
              <a:t>Cristóbal Colón nació en 1451 en Génova-Italia. Entre  1480 y 1482, Cristóbal Colón era ya un buen navegante y descubridor al servicio de la  Corona de </a:t>
            </a:r>
            <a:r>
              <a:rPr lang="es-ES" sz="2400" dirty="0" smtClean="0"/>
              <a:t>Castilla.</a:t>
            </a:r>
          </a:p>
        </p:txBody>
      </p:sp>
      <p:pic>
        <p:nvPicPr>
          <p:cNvPr id="26628" name="Picture 4"/>
          <p:cNvPicPr>
            <a:picLocks noChangeAspect="1" noChangeArrowheads="1"/>
          </p:cNvPicPr>
          <p:nvPr/>
        </p:nvPicPr>
        <p:blipFill>
          <a:blip r:embed="rId2"/>
          <a:srcRect b="13033"/>
          <a:stretch>
            <a:fillRect/>
          </a:stretch>
        </p:blipFill>
        <p:spPr bwMode="auto">
          <a:xfrm>
            <a:off x="571472" y="857232"/>
            <a:ext cx="3071834" cy="3429024"/>
          </a:xfrm>
          <a:prstGeom prst="rect">
            <a:avLst/>
          </a:prstGeom>
          <a:noFill/>
          <a:ln w="9525">
            <a:noFill/>
            <a:miter lim="800000"/>
            <a:headEnd/>
            <a:tailEnd/>
          </a:ln>
          <a:effectLst/>
        </p:spPr>
      </p:pic>
      <p:sp>
        <p:nvSpPr>
          <p:cNvPr id="26636" name="Rectangle 12"/>
          <p:cNvSpPr>
            <a:spLocks noChangeArrowheads="1"/>
          </p:cNvSpPr>
          <p:nvPr/>
        </p:nvSpPr>
        <p:spPr bwMode="auto">
          <a:xfrm>
            <a:off x="3571868" y="2395240"/>
            <a:ext cx="5208566" cy="4154984"/>
          </a:xfrm>
          <a:prstGeom prst="rect">
            <a:avLst/>
          </a:prstGeom>
          <a:noFill/>
          <a:ln w="9525" algn="ctr">
            <a:noFill/>
            <a:miter lim="800000"/>
            <a:headEnd/>
            <a:tailEnd/>
          </a:ln>
          <a:effectLst/>
        </p:spPr>
        <p:txBody>
          <a:bodyPr wrap="square">
            <a:spAutoFit/>
          </a:bodyPr>
          <a:lstStyle/>
          <a:p>
            <a:pPr marL="609600" indent="-609600" algn="just">
              <a:buFont typeface="Wingdings" pitchFamily="2" charset="2"/>
              <a:buNone/>
            </a:pPr>
            <a:r>
              <a:rPr lang="es-ES" sz="2400" dirty="0" smtClean="0">
                <a:solidFill>
                  <a:schemeClr val="tx1"/>
                </a:solidFill>
              </a:rPr>
              <a:t>El </a:t>
            </a:r>
            <a:r>
              <a:rPr lang="es-ES" sz="2400" dirty="0">
                <a:solidFill>
                  <a:schemeClr val="tx1"/>
                </a:solidFill>
              </a:rPr>
              <a:t>17 de abril de 1492 se firmaron </a:t>
            </a:r>
            <a:r>
              <a:rPr lang="es-ES" sz="2400" b="1" dirty="0">
                <a:solidFill>
                  <a:schemeClr val="tx1"/>
                </a:solidFill>
              </a:rPr>
              <a:t>las </a:t>
            </a:r>
            <a:r>
              <a:rPr lang="es-ES" sz="2400" b="1" dirty="0" smtClean="0">
                <a:solidFill>
                  <a:schemeClr val="tx1"/>
                </a:solidFill>
              </a:rPr>
              <a:t>Capitulaciones </a:t>
            </a:r>
            <a:r>
              <a:rPr lang="es-ES" sz="2400" b="1" dirty="0">
                <a:solidFill>
                  <a:schemeClr val="tx1"/>
                </a:solidFill>
              </a:rPr>
              <a:t>de Santa Fe</a:t>
            </a:r>
            <a:r>
              <a:rPr lang="es-ES" sz="2400" dirty="0">
                <a:solidFill>
                  <a:schemeClr val="tx1"/>
                </a:solidFill>
              </a:rPr>
              <a:t> - entre el navegante Cristóbal Colón y los Reyes Católicos, en la localidad granadina de Santa Fe, por medio del cual se estipularon las condiciones en que aquél llevaría a cabo la expedición marítima que habría de dar como resultado, meses después, el descubrimiento del Nuevo Mundo</a:t>
            </a:r>
            <a:r>
              <a:rPr lang="es-ES" sz="2400" dirty="0" smtClean="0">
                <a:solidFill>
                  <a:schemeClr val="tx1"/>
                </a:solidFill>
              </a:rPr>
              <a:t>.</a:t>
            </a:r>
            <a:endParaRPr lang="es-ES" sz="2400" dirty="0">
              <a:solidFill>
                <a:schemeClr val="tx1"/>
              </a:solidFill>
            </a:endParaRPr>
          </a:p>
        </p:txBody>
      </p:sp>
      <p:sp>
        <p:nvSpPr>
          <p:cNvPr id="7" name="6 CuadroTexto"/>
          <p:cNvSpPr txBox="1"/>
          <p:nvPr/>
        </p:nvSpPr>
        <p:spPr>
          <a:xfrm>
            <a:off x="0" y="0"/>
            <a:ext cx="9144000" cy="523220"/>
          </a:xfrm>
          <a:prstGeom prst="rect">
            <a:avLst/>
          </a:prstGeom>
          <a:noFill/>
        </p:spPr>
        <p:txBody>
          <a:bodyPr wrap="square" rtlCol="0">
            <a:spAutoFit/>
          </a:bodyPr>
          <a:lstStyle/>
          <a:p>
            <a:pPr lvl="0" algn="ctr"/>
            <a:r>
              <a:rPr lang="es-ES_tradnl" sz="2800" b="1" dirty="0" smtClean="0">
                <a:latin typeface="Arial" pitchFamily="34" charset="0"/>
                <a:cs typeface="Times New Roman" pitchFamily="18" charset="0"/>
              </a:rPr>
              <a:t>EPOCA DE LA CONQUISTA DE 1.492</a:t>
            </a:r>
          </a:p>
        </p:txBody>
      </p:sp>
      <p:pic>
        <p:nvPicPr>
          <p:cNvPr id="8" name="Picture 3"/>
          <p:cNvPicPr>
            <a:picLocks noChangeAspect="1" noChangeArrowheads="1"/>
          </p:cNvPicPr>
          <p:nvPr/>
        </p:nvPicPr>
        <p:blipFill>
          <a:blip r:embed="rId3">
            <a:clrChange>
              <a:clrFrom>
                <a:srgbClr val="000000"/>
              </a:clrFrom>
              <a:clrTo>
                <a:srgbClr val="000000">
                  <a:alpha val="0"/>
                </a:srgbClr>
              </a:clrTo>
            </a:clrChange>
            <a:lum contrast="18000"/>
          </a:blip>
          <a:srcRect b="4793"/>
          <a:stretch>
            <a:fillRect/>
          </a:stretch>
        </p:blipFill>
        <p:spPr bwMode="auto">
          <a:xfrm>
            <a:off x="0" y="4214818"/>
            <a:ext cx="3786214" cy="228601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214282" y="571480"/>
            <a:ext cx="8643998"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Los </a:t>
            </a:r>
            <a:r>
              <a:rPr kumimoji="0" lang="es-ES" sz="2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resguardos indígenas </a:t>
            </a: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son una institución legal y sociopolítica de carácter especial, conformada por una o más comunidades indígenas, que con un título de propiedad colectiva que goza de las garantías de la propiedad privada, poseen su territorio y se rigen para el manejo de éste y su vida interna por una organización autónoma amparada por el fuero indígena y su sistema normativo propio. (Artículo 21, decreto 2164 de 1995) </a:t>
            </a:r>
            <a:endParaRPr kumimoji="0" lang="es-AR" sz="2000" b="0" i="0" u="none" strike="noStrike" cap="none" normalizeH="0" baseline="0" dirty="0" smtClean="0">
              <a:ln>
                <a:noFill/>
              </a:ln>
              <a:solidFill>
                <a:schemeClr val="tx1"/>
              </a:solidFill>
              <a:effectLst/>
              <a:latin typeface="Arial" pitchFamily="34" charset="0"/>
            </a:endParaRPr>
          </a:p>
          <a:p>
            <a:pPr lvl="0" algn="just" eaLnBrk="0" fontAlgn="base" hangingPunct="0">
              <a:spcBef>
                <a:spcPct val="0"/>
              </a:spcBef>
              <a:spcAft>
                <a:spcPct val="0"/>
              </a:spcAft>
              <a:tabLst>
                <a:tab pos="228600" algn="l"/>
              </a:tabLst>
            </a:pPr>
            <a:endParaRPr lang="es-ES" sz="2000" b="1" dirty="0" smtClean="0">
              <a:latin typeface="Arial" pitchFamily="34" charset="0"/>
              <a:ea typeface="Times New Roman" pitchFamily="18" charset="0"/>
              <a:cs typeface="Times New Roman" pitchFamily="18" charset="0"/>
            </a:endParaRPr>
          </a:p>
          <a:p>
            <a:pPr lvl="0" algn="just" eaLnBrk="0" fontAlgn="base" hangingPunct="0">
              <a:spcBef>
                <a:spcPct val="0"/>
              </a:spcBef>
              <a:spcAft>
                <a:spcPct val="0"/>
              </a:spcAft>
              <a:tabLst>
                <a:tab pos="228600" algn="l"/>
              </a:tabLst>
            </a:pPr>
            <a:r>
              <a:rPr lang="es-ES" sz="2000" b="1" dirty="0" smtClean="0">
                <a:latin typeface="Arial" pitchFamily="34" charset="0"/>
                <a:ea typeface="Times New Roman" pitchFamily="18" charset="0"/>
                <a:cs typeface="Times New Roman" pitchFamily="18" charset="0"/>
              </a:rPr>
              <a:t>Resguardo Colonial</a:t>
            </a:r>
            <a:r>
              <a:rPr lang="es-ES" sz="2000" dirty="0" smtClean="0">
                <a:latin typeface="Arial" pitchFamily="34" charset="0"/>
                <a:ea typeface="Times New Roman" pitchFamily="18" charset="0"/>
                <a:cs typeface="Times New Roman" pitchFamily="18" charset="0"/>
              </a:rPr>
              <a:t>: Los resguardos coloniales son una institución legal y sociopolítica de carácter especial, conformada por una o más comunidades indígenas, que poseen títulos de las tierras poseídas por los miembros de la parcialidad a título individual o colectivo desde la época de la colonia, poseen su territorio y se rigen para el manejo de éste y su vida interna por una organización autónoma amparada por el fuero indígena y su sistema normativo propio.</a:t>
            </a: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es-ES" sz="2000" b="0" i="0" u="none" strike="noStrike" cap="none" normalizeH="0" baseline="0" dirty="0" smtClean="0">
              <a:ln>
                <a:noFill/>
              </a:ln>
              <a:solidFill>
                <a:schemeClr val="tx1"/>
              </a:solidFill>
              <a:effectLst/>
              <a:latin typeface="Arial" pitchFamily="34" charset="0"/>
            </a:endParaRPr>
          </a:p>
        </p:txBody>
      </p:sp>
      <p:sp>
        <p:nvSpPr>
          <p:cNvPr id="3" name="2 CuadroTexto"/>
          <p:cNvSpPr txBox="1"/>
          <p:nvPr/>
        </p:nvSpPr>
        <p:spPr>
          <a:xfrm>
            <a:off x="0" y="1"/>
            <a:ext cx="9144000" cy="523220"/>
          </a:xfrm>
          <a:prstGeom prst="rect">
            <a:avLst/>
          </a:prstGeom>
          <a:noFill/>
        </p:spPr>
        <p:txBody>
          <a:bodyPr wrap="square" rtlCol="0">
            <a:spAutoFit/>
          </a:bodyPr>
          <a:lstStyle/>
          <a:p>
            <a:pPr algn="ctr"/>
            <a:r>
              <a:rPr lang="es-CO" sz="2800" b="1" dirty="0" smtClean="0">
                <a:latin typeface="Arial" pitchFamily="34" charset="0"/>
                <a:ea typeface="Times New Roman" pitchFamily="18" charset="0"/>
                <a:cs typeface="Times New Roman" pitchFamily="18" charset="0"/>
              </a:rPr>
              <a:t>DEFINICIONES  TERRITORIOS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214282" y="714356"/>
            <a:ext cx="864399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tabLst>
                <a:tab pos="228600" algn="l"/>
              </a:tabLst>
            </a:pPr>
            <a:r>
              <a:rPr lang="es-ES" sz="2000" b="1" dirty="0" smtClean="0">
                <a:latin typeface="Arial" pitchFamily="34" charset="0"/>
                <a:ea typeface="Times New Roman" pitchFamily="18" charset="0"/>
                <a:cs typeface="Times New Roman" pitchFamily="18" charset="0"/>
              </a:rPr>
              <a:t>Cabildo indígena</a:t>
            </a:r>
            <a:r>
              <a:rPr lang="es-ES" sz="2000" dirty="0" smtClean="0">
                <a:latin typeface="Arial" pitchFamily="34" charset="0"/>
                <a:ea typeface="Times New Roman" pitchFamily="18" charset="0"/>
                <a:cs typeface="Times New Roman" pitchFamily="18" charset="0"/>
              </a:rPr>
              <a:t>. Es una entidad pública especial, cuyos integrantes son miembros de una comunidad indígena, elegidos y reconocidos por ésta, con una organización sociopolítica tradicional, cuya función es representar legalmente a la comunidad, ejercer la autoridad y realizar las actividades que le atribuyen las leyes, sus usos, costumbres y el reglamento interno de cada comunidad </a:t>
            </a:r>
            <a:endParaRPr lang="es-AR" sz="2000" dirty="0" smtClean="0">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endParaRPr kumimoji="0" lang="es-ES" sz="2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algn="just" eaLnBrk="0" fontAlgn="base" hangingPunct="0">
              <a:spcBef>
                <a:spcPct val="0"/>
              </a:spcBef>
              <a:spcAft>
                <a:spcPct val="0"/>
              </a:spcAft>
              <a:tabLst>
                <a:tab pos="228600" algn="l"/>
              </a:tabLst>
            </a:pPr>
            <a:r>
              <a:rPr lang="es-ES" sz="2000" b="1" dirty="0" smtClean="0">
                <a:latin typeface="Arial" pitchFamily="34" charset="0"/>
                <a:ea typeface="Times New Roman" pitchFamily="18" charset="0"/>
                <a:cs typeface="Times New Roman" pitchFamily="18" charset="0"/>
              </a:rPr>
              <a:t>Autoridad Tradicional</a:t>
            </a:r>
            <a:r>
              <a:rPr lang="es-ES" sz="2000" dirty="0" smtClean="0">
                <a:latin typeface="Arial" pitchFamily="34" charset="0"/>
                <a:ea typeface="Times New Roman" pitchFamily="18" charset="0"/>
                <a:cs typeface="Times New Roman" pitchFamily="18" charset="0"/>
              </a:rPr>
              <a:t>: Las autoridades tradicionales son los miembros de una comunidad indígena que ejercen, dentro de la estructura propia de la respectiva cultura, un poder de organización, gobierno, gestión o control social. (Artículo 2º. Decreto 2164 de 1995) </a:t>
            </a:r>
            <a:endParaRPr lang="es-AR" sz="2000" dirty="0" smtClean="0">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endParaRPr lang="es-ES" sz="2000" b="1" dirty="0" smtClean="0">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s-ES" sz="2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Censo. </a:t>
            </a: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Es el listado de los miembros de una comunidad, identificando el número de familias, el grupo familiar con su parentesco frente al jefe del hogar, los cuales se incorporan en una base de datos censal de la Dirección. </a:t>
            </a:r>
            <a:endParaRPr kumimoji="0" lang="es-AR" sz="2000" b="0" i="0" u="none" strike="noStrike" cap="none" normalizeH="0" baseline="0" dirty="0" smtClean="0">
              <a:ln>
                <a:noFill/>
              </a:ln>
              <a:solidFill>
                <a:schemeClr val="tx1"/>
              </a:solidFill>
              <a:effectLst/>
              <a:latin typeface="Arial" pitchFamily="34" charset="0"/>
            </a:endParaRPr>
          </a:p>
        </p:txBody>
      </p:sp>
      <p:sp>
        <p:nvSpPr>
          <p:cNvPr id="3" name="2 CuadroTexto"/>
          <p:cNvSpPr txBox="1"/>
          <p:nvPr/>
        </p:nvSpPr>
        <p:spPr>
          <a:xfrm>
            <a:off x="0" y="1"/>
            <a:ext cx="9144000" cy="523220"/>
          </a:xfrm>
          <a:prstGeom prst="rect">
            <a:avLst/>
          </a:prstGeom>
          <a:noFill/>
        </p:spPr>
        <p:txBody>
          <a:bodyPr wrap="square" rtlCol="0">
            <a:spAutoFit/>
          </a:bodyPr>
          <a:lstStyle/>
          <a:p>
            <a:pPr algn="ctr"/>
            <a:r>
              <a:rPr lang="es-CO" sz="2800" b="1" dirty="0" smtClean="0">
                <a:latin typeface="Arial" pitchFamily="34" charset="0"/>
                <a:ea typeface="Times New Roman" pitchFamily="18" charset="0"/>
                <a:cs typeface="Times New Roman" pitchFamily="18" charset="0"/>
              </a:rPr>
              <a:t>DEFINICIONES  TERRITORIOS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9"/>
          <p:cNvPicPr>
            <a:picLocks noChangeAspect="1" noChangeArrowheads="1"/>
          </p:cNvPicPr>
          <p:nvPr/>
        </p:nvPicPr>
        <p:blipFill>
          <a:blip r:embed="rId3"/>
          <a:srcRect/>
          <a:stretch>
            <a:fillRect/>
          </a:stretch>
        </p:blipFill>
        <p:spPr bwMode="auto">
          <a:xfrm>
            <a:off x="5429256" y="1142984"/>
            <a:ext cx="3357556" cy="5000625"/>
          </a:xfrm>
          <a:prstGeom prst="rect">
            <a:avLst/>
          </a:prstGeom>
          <a:noFill/>
          <a:ln w="9525">
            <a:noFill/>
            <a:miter lim="800000"/>
            <a:headEnd/>
            <a:tailEnd/>
          </a:ln>
        </p:spPr>
      </p:pic>
      <p:sp>
        <p:nvSpPr>
          <p:cNvPr id="23555" name="Text Box 2"/>
          <p:cNvSpPr txBox="1">
            <a:spLocks noChangeArrowheads="1"/>
          </p:cNvSpPr>
          <p:nvPr/>
        </p:nvSpPr>
        <p:spPr bwMode="auto">
          <a:xfrm>
            <a:off x="1095375" y="4381500"/>
            <a:ext cx="184150" cy="366713"/>
          </a:xfrm>
          <a:prstGeom prst="rect">
            <a:avLst/>
          </a:prstGeom>
          <a:noFill/>
          <a:ln w="9525">
            <a:noFill/>
            <a:miter lim="800000"/>
            <a:headEnd/>
            <a:tailEnd/>
          </a:ln>
        </p:spPr>
        <p:txBody>
          <a:bodyPr wrap="none">
            <a:spAutoFit/>
          </a:bodyPr>
          <a:lstStyle/>
          <a:p>
            <a:endParaRPr lang="es-AR" b="1">
              <a:latin typeface="Impact" pitchFamily="34" charset="0"/>
            </a:endParaRPr>
          </a:p>
        </p:txBody>
      </p:sp>
      <p:sp>
        <p:nvSpPr>
          <p:cNvPr id="23556" name="Text Box 2"/>
          <p:cNvSpPr txBox="1">
            <a:spLocks noChangeArrowheads="1"/>
          </p:cNvSpPr>
          <p:nvPr/>
        </p:nvSpPr>
        <p:spPr bwMode="auto">
          <a:xfrm>
            <a:off x="1601788" y="3505200"/>
            <a:ext cx="5943600" cy="519113"/>
          </a:xfrm>
          <a:prstGeom prst="rect">
            <a:avLst/>
          </a:prstGeom>
          <a:noFill/>
          <a:ln w="9525">
            <a:noFill/>
            <a:miter lim="800000"/>
            <a:headEnd/>
            <a:tailEnd/>
          </a:ln>
        </p:spPr>
        <p:txBody>
          <a:bodyPr>
            <a:spAutoFit/>
          </a:bodyPr>
          <a:lstStyle/>
          <a:p>
            <a:pPr algn="ctr"/>
            <a:endParaRPr lang="es-ES_tradnl" sz="2800">
              <a:latin typeface="Verdana" pitchFamily="34" charset="0"/>
            </a:endParaRPr>
          </a:p>
        </p:txBody>
      </p:sp>
      <p:sp>
        <p:nvSpPr>
          <p:cNvPr id="23557" name="Text Box 10"/>
          <p:cNvSpPr txBox="1">
            <a:spLocks noChangeArrowheads="1"/>
          </p:cNvSpPr>
          <p:nvPr/>
        </p:nvSpPr>
        <p:spPr bwMode="auto">
          <a:xfrm>
            <a:off x="1601788" y="3505200"/>
            <a:ext cx="5943600" cy="519113"/>
          </a:xfrm>
          <a:prstGeom prst="rect">
            <a:avLst/>
          </a:prstGeom>
          <a:noFill/>
          <a:ln w="9525">
            <a:noFill/>
            <a:miter lim="800000"/>
            <a:headEnd/>
            <a:tailEnd/>
          </a:ln>
        </p:spPr>
        <p:txBody>
          <a:bodyPr>
            <a:spAutoFit/>
          </a:bodyPr>
          <a:lstStyle/>
          <a:p>
            <a:pPr algn="ctr"/>
            <a:endParaRPr lang="es-ES_tradnl" sz="2800">
              <a:latin typeface="Verdana" pitchFamily="34" charset="0"/>
            </a:endParaRPr>
          </a:p>
        </p:txBody>
      </p:sp>
      <p:sp>
        <p:nvSpPr>
          <p:cNvPr id="23558" name="Text Box 8"/>
          <p:cNvSpPr txBox="1">
            <a:spLocks noChangeArrowheads="1"/>
          </p:cNvSpPr>
          <p:nvPr/>
        </p:nvSpPr>
        <p:spPr bwMode="auto">
          <a:xfrm>
            <a:off x="214313" y="1714500"/>
            <a:ext cx="5715000" cy="4278094"/>
          </a:xfrm>
          <a:prstGeom prst="rect">
            <a:avLst/>
          </a:prstGeom>
          <a:noFill/>
          <a:ln w="9525">
            <a:noFill/>
            <a:miter lim="800000"/>
            <a:headEnd/>
            <a:tailEnd/>
          </a:ln>
        </p:spPr>
        <p:txBody>
          <a:bodyPr>
            <a:spAutoFit/>
          </a:bodyPr>
          <a:lstStyle/>
          <a:p>
            <a:endParaRPr lang="es-MX" sz="2800" b="1" dirty="0">
              <a:solidFill>
                <a:srgbClr val="3333FF"/>
              </a:solidFill>
              <a:latin typeface="Book Antiqua" pitchFamily="18" charset="0"/>
            </a:endParaRPr>
          </a:p>
          <a:p>
            <a:pPr algn="r"/>
            <a:endParaRPr lang="es-MX" sz="2800" dirty="0">
              <a:solidFill>
                <a:srgbClr val="3333FF"/>
              </a:solidFill>
              <a:latin typeface="Book Antiqua" pitchFamily="18" charset="0"/>
            </a:endParaRPr>
          </a:p>
          <a:p>
            <a:pPr algn="just"/>
            <a:r>
              <a:rPr lang="es-MX" sz="2400" b="1" dirty="0">
                <a:latin typeface="Book Antiqua" pitchFamily="18" charset="0"/>
              </a:rPr>
              <a:t> </a:t>
            </a:r>
          </a:p>
          <a:p>
            <a:pPr algn="just"/>
            <a:r>
              <a:rPr lang="es-MX" sz="2400" dirty="0">
                <a:latin typeface="Calibri" pitchFamily="34" charset="0"/>
              </a:rPr>
              <a:t>Población total:  1.392.623 ( Censo 2005)</a:t>
            </a:r>
          </a:p>
          <a:p>
            <a:pPr algn="just"/>
            <a:r>
              <a:rPr lang="es-MX" sz="2400" dirty="0" smtClean="0">
                <a:latin typeface="Calibri" pitchFamily="34" charset="0"/>
              </a:rPr>
              <a:t>84 Pueblos</a:t>
            </a:r>
          </a:p>
          <a:p>
            <a:pPr algn="just"/>
            <a:r>
              <a:rPr lang="es-MX" sz="2400" dirty="0" smtClean="0">
                <a:latin typeface="Calibri" pitchFamily="34" charset="0"/>
              </a:rPr>
              <a:t>64 lenguas</a:t>
            </a:r>
            <a:endParaRPr lang="es-MX" sz="2400" dirty="0">
              <a:latin typeface="Calibri" pitchFamily="34" charset="0"/>
            </a:endParaRPr>
          </a:p>
          <a:p>
            <a:pPr algn="just"/>
            <a:r>
              <a:rPr lang="es-MX" sz="2400" dirty="0" smtClean="0">
                <a:latin typeface="Calibri" pitchFamily="34" charset="0"/>
              </a:rPr>
              <a:t>Resguardos</a:t>
            </a:r>
            <a:r>
              <a:rPr lang="es-MX" sz="2400" dirty="0">
                <a:latin typeface="Calibri" pitchFamily="34" charset="0"/>
              </a:rPr>
              <a:t>:  670</a:t>
            </a:r>
          </a:p>
          <a:p>
            <a:pPr algn="just"/>
            <a:r>
              <a:rPr lang="es-MX" sz="2400" dirty="0" smtClean="0">
                <a:latin typeface="Calibri" pitchFamily="34" charset="0"/>
              </a:rPr>
              <a:t>Familias</a:t>
            </a:r>
            <a:r>
              <a:rPr lang="es-MX" sz="2400" dirty="0">
                <a:latin typeface="Calibri" pitchFamily="34" charset="0"/>
              </a:rPr>
              <a:t>:  70.868</a:t>
            </a:r>
          </a:p>
          <a:p>
            <a:pPr algn="just"/>
            <a:r>
              <a:rPr lang="es-MX" sz="2400" dirty="0" smtClean="0">
                <a:latin typeface="Calibri" pitchFamily="34" charset="0"/>
              </a:rPr>
              <a:t>Área</a:t>
            </a:r>
            <a:r>
              <a:rPr lang="es-MX" sz="2400" dirty="0">
                <a:latin typeface="Calibri" pitchFamily="34" charset="0"/>
              </a:rPr>
              <a:t>:  30’737.427 Hectáreas</a:t>
            </a:r>
          </a:p>
          <a:p>
            <a:pPr algn="just"/>
            <a:r>
              <a:rPr lang="es-MX" sz="2400" dirty="0" smtClean="0">
                <a:latin typeface="Calibri" pitchFamily="34" charset="0"/>
              </a:rPr>
              <a:t>Presencia en 29 departamentos</a:t>
            </a:r>
            <a:endParaRPr lang="es-MX" sz="2400" dirty="0">
              <a:latin typeface="Calibri" pitchFamily="34" charset="0"/>
            </a:endParaRPr>
          </a:p>
          <a:p>
            <a:pPr algn="just"/>
            <a:endParaRPr lang="es-MX" sz="2400" b="1" dirty="0">
              <a:latin typeface="Calibri" pitchFamily="34" charset="0"/>
            </a:endParaRPr>
          </a:p>
        </p:txBody>
      </p:sp>
      <p:sp>
        <p:nvSpPr>
          <p:cNvPr id="8" name="7 Título"/>
          <p:cNvSpPr>
            <a:spLocks noGrp="1"/>
          </p:cNvSpPr>
          <p:nvPr>
            <p:ph type="title" idx="4294967295"/>
          </p:nvPr>
        </p:nvSpPr>
        <p:spPr>
          <a:xfrm>
            <a:off x="457200" y="0"/>
            <a:ext cx="8229600" cy="1143000"/>
          </a:xfrm>
        </p:spPr>
        <p:txBody>
          <a:bodyPr rtlCol="0">
            <a:normAutofit/>
          </a:bodyPr>
          <a:lstStyle/>
          <a:p>
            <a:pPr eaLnBrk="1" fontAlgn="auto" hangingPunct="1">
              <a:spcAft>
                <a:spcPts val="0"/>
              </a:spcAft>
              <a:defRPr/>
            </a:pPr>
            <a:r>
              <a:rPr lang="es-MX" sz="2400" b="1" dirty="0" smtClean="0">
                <a:solidFill>
                  <a:srgbClr val="3333FF"/>
                </a:solidFill>
                <a:effectLst>
                  <a:outerShdw blurRad="38100" dist="38100" dir="2700000" algn="tl">
                    <a:srgbClr val="000000">
                      <a:alpha val="43137"/>
                    </a:srgbClr>
                  </a:outerShdw>
                </a:effectLst>
                <a:ea typeface="+mn-ea"/>
                <a:cs typeface="+mn-cs"/>
              </a:rPr>
              <a:t>PUEBLOS INDIGENAS</a:t>
            </a:r>
            <a:endParaRPr lang="es-CO" sz="2400" dirty="0">
              <a:effectLst>
                <a:outerShdw blurRad="38100" dist="38100" dir="2700000" algn="tl">
                  <a:srgbClr val="000000">
                    <a:alpha val="43137"/>
                  </a:srgbClr>
                </a:outerShdw>
              </a:effectLst>
            </a:endParaRPr>
          </a:p>
        </p:txBody>
      </p:sp>
      <p:pic>
        <p:nvPicPr>
          <p:cNvPr id="23560" name="Picture 8" descr="C:\Documents and Settings\DANDUR\Mis documentos\Silvestre marzo 2009\IMG_5939.JPG"/>
          <p:cNvPicPr>
            <a:picLocks noChangeAspect="1" noChangeArrowheads="1"/>
          </p:cNvPicPr>
          <p:nvPr/>
        </p:nvPicPr>
        <p:blipFill>
          <a:blip r:embed="rId4">
            <a:lum bright="10000" contrast="2000"/>
          </a:blip>
          <a:srcRect/>
          <a:stretch>
            <a:fillRect/>
          </a:stretch>
        </p:blipFill>
        <p:spPr bwMode="auto">
          <a:xfrm>
            <a:off x="357188" y="1143000"/>
            <a:ext cx="1139825" cy="1714500"/>
          </a:xfrm>
          <a:prstGeom prst="rect">
            <a:avLst/>
          </a:prstGeom>
          <a:noFill/>
          <a:ln w="9525">
            <a:noFill/>
            <a:miter lim="800000"/>
            <a:headEnd/>
            <a:tailEnd/>
          </a:ln>
        </p:spPr>
      </p:pic>
      <p:pic>
        <p:nvPicPr>
          <p:cNvPr id="23561" name="Picture 9" descr="C:\Documents and Settings\DANDUR\Mis documentos\Barí 2009_05_17\catatumbo mayo 09 077.JPG"/>
          <p:cNvPicPr>
            <a:picLocks noChangeAspect="1" noChangeArrowheads="1"/>
          </p:cNvPicPr>
          <p:nvPr/>
        </p:nvPicPr>
        <p:blipFill>
          <a:blip r:embed="rId5"/>
          <a:srcRect/>
          <a:stretch>
            <a:fillRect/>
          </a:stretch>
        </p:blipFill>
        <p:spPr bwMode="auto">
          <a:xfrm>
            <a:off x="1500188" y="1143000"/>
            <a:ext cx="1144587" cy="1714500"/>
          </a:xfrm>
          <a:prstGeom prst="rect">
            <a:avLst/>
          </a:prstGeom>
          <a:noFill/>
          <a:ln w="9525">
            <a:noFill/>
            <a:miter lim="800000"/>
            <a:headEnd/>
            <a:tailEnd/>
          </a:ln>
        </p:spPr>
      </p:pic>
      <p:pic>
        <p:nvPicPr>
          <p:cNvPr id="23562" name="Picture 10" descr="C:\Documents and Settings\DANDUR\Mis documentos\San Gabriel 2D Julio 2008\San Gabriel 2D Julio 2008 173.jpg"/>
          <p:cNvPicPr>
            <a:picLocks noChangeAspect="1" noChangeArrowheads="1"/>
          </p:cNvPicPr>
          <p:nvPr/>
        </p:nvPicPr>
        <p:blipFill>
          <a:blip r:embed="rId6"/>
          <a:srcRect/>
          <a:stretch>
            <a:fillRect/>
          </a:stretch>
        </p:blipFill>
        <p:spPr bwMode="auto">
          <a:xfrm>
            <a:off x="2643188" y="1143000"/>
            <a:ext cx="1143000" cy="1716088"/>
          </a:xfrm>
          <a:prstGeom prst="rect">
            <a:avLst/>
          </a:prstGeom>
          <a:noFill/>
          <a:ln w="9525">
            <a:noFill/>
            <a:miter lim="800000"/>
            <a:headEnd/>
            <a:tailEnd/>
          </a:ln>
        </p:spPr>
      </p:pic>
      <p:pic>
        <p:nvPicPr>
          <p:cNvPr id="23563" name="Picture 11" descr="C:\Documents and Settings\DANDUR\Mis documentos\Putumayo junio 19 y 20\Putumayo junio 19 y 20 164.jpg"/>
          <p:cNvPicPr>
            <a:picLocks noChangeAspect="1" noChangeArrowheads="1"/>
          </p:cNvPicPr>
          <p:nvPr/>
        </p:nvPicPr>
        <p:blipFill>
          <a:blip r:embed="rId7"/>
          <a:srcRect/>
          <a:stretch>
            <a:fillRect/>
          </a:stretch>
        </p:blipFill>
        <p:spPr bwMode="auto">
          <a:xfrm>
            <a:off x="3857620" y="1142984"/>
            <a:ext cx="1714500" cy="1714512"/>
          </a:xfrm>
          <a:prstGeom prst="rect">
            <a:avLst/>
          </a:prstGeom>
          <a:noFill/>
          <a:ln w="9525">
            <a:noFill/>
            <a:miter lim="800000"/>
            <a:headEnd/>
            <a:tailEnd/>
          </a:ln>
        </p:spPr>
      </p:pic>
      <p:pic>
        <p:nvPicPr>
          <p:cNvPr id="23564" name="Picture 12" descr="C:\Documents and Settings\DANDUR\Mis documentos\Silvestre diciembre 2008\Guajira diciembre 2008 035.JPG"/>
          <p:cNvPicPr>
            <a:picLocks noChangeAspect="1" noChangeArrowheads="1"/>
          </p:cNvPicPr>
          <p:nvPr/>
        </p:nvPicPr>
        <p:blipFill>
          <a:blip r:embed="rId8"/>
          <a:srcRect/>
          <a:stretch>
            <a:fillRect/>
          </a:stretch>
        </p:blipFill>
        <p:spPr bwMode="auto">
          <a:xfrm>
            <a:off x="3071802" y="3357562"/>
            <a:ext cx="2286016" cy="1500198"/>
          </a:xfrm>
          <a:prstGeom prst="rect">
            <a:avLst/>
          </a:prstGeom>
          <a:noFill/>
          <a:ln w="9525">
            <a:noFill/>
            <a:miter lim="800000"/>
            <a:headEnd/>
            <a:tailEnd/>
          </a:ln>
        </p:spPr>
      </p:pic>
      <p:pic>
        <p:nvPicPr>
          <p:cNvPr id="23565" name="Picture 13" descr="C:\Documents and Settings\DANDUR\Mis documentos\Putumayo mayo 21-22-23-24-25 y26 de 2008\T. de Impacto Sucumbios_026.jpg"/>
          <p:cNvPicPr>
            <a:picLocks noChangeAspect="1" noChangeArrowheads="1"/>
          </p:cNvPicPr>
          <p:nvPr/>
        </p:nvPicPr>
        <p:blipFill>
          <a:blip r:embed="rId9"/>
          <a:srcRect/>
          <a:stretch>
            <a:fillRect/>
          </a:stretch>
        </p:blipFill>
        <p:spPr bwMode="auto">
          <a:xfrm>
            <a:off x="4572000" y="4929198"/>
            <a:ext cx="2143140" cy="1571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ChangeArrowheads="1"/>
          </p:cNvSpPr>
          <p:nvPr/>
        </p:nvSpPr>
        <p:spPr bwMode="auto">
          <a:xfrm>
            <a:off x="1042988" y="3357563"/>
            <a:ext cx="7129462" cy="2735262"/>
          </a:xfrm>
          <a:prstGeom prst="rect">
            <a:avLst/>
          </a:prstGeom>
          <a:noFill/>
          <a:ln w="9525">
            <a:noFill/>
            <a:miter lim="800000"/>
            <a:headEnd/>
            <a:tailEnd/>
          </a:ln>
        </p:spPr>
        <p:txBody>
          <a:bodyPr/>
          <a:lstStyle/>
          <a:p>
            <a:pPr marL="342900" indent="-342900" algn="ctr">
              <a:spcBef>
                <a:spcPct val="20000"/>
              </a:spcBef>
            </a:pPr>
            <a:endParaRPr lang="es-AR">
              <a:latin typeface="Calibri" pitchFamily="34" charset="0"/>
            </a:endParaRPr>
          </a:p>
        </p:txBody>
      </p:sp>
      <p:pic>
        <p:nvPicPr>
          <p:cNvPr id="28676" name="3 CuadroTexto"/>
          <p:cNvPicPr>
            <a:picLocks noChangeArrowheads="1"/>
          </p:cNvPicPr>
          <p:nvPr/>
        </p:nvPicPr>
        <p:blipFill>
          <a:blip r:embed="rId3">
            <a:grayscl/>
            <a:biLevel thresh="50000"/>
          </a:blip>
          <a:srcRect/>
          <a:stretch>
            <a:fillRect/>
          </a:stretch>
        </p:blipFill>
        <p:spPr bwMode="auto">
          <a:xfrm>
            <a:off x="285750" y="1500174"/>
            <a:ext cx="4857753" cy="5072098"/>
          </a:xfrm>
          <a:prstGeom prst="rect">
            <a:avLst/>
          </a:prstGeom>
          <a:solidFill>
            <a:srgbClr val="D1FFD1">
              <a:alpha val="27843"/>
            </a:srgbClr>
          </a:solidFill>
          <a:ln w="9525">
            <a:noFill/>
            <a:miter lim="800000"/>
            <a:headEnd/>
            <a:tailEnd/>
          </a:ln>
        </p:spPr>
      </p:pic>
      <p:sp>
        <p:nvSpPr>
          <p:cNvPr id="8" name="7 Título"/>
          <p:cNvSpPr>
            <a:spLocks noGrp="1"/>
          </p:cNvSpPr>
          <p:nvPr>
            <p:ph type="title"/>
          </p:nvPr>
        </p:nvSpPr>
        <p:spPr>
          <a:xfrm>
            <a:off x="500034" y="473075"/>
            <a:ext cx="8143932" cy="868363"/>
          </a:xfrm>
          <a:solidFill>
            <a:srgbClr val="D1FFD1">
              <a:alpha val="28000"/>
            </a:srgbClr>
          </a:solidFill>
        </p:spPr>
        <p:txBody>
          <a:bodyPr rtlCol="0">
            <a:noAutofit/>
          </a:bodyPr>
          <a:lstStyle/>
          <a:p>
            <a:pPr eaLnBrk="1" fontAlgn="auto" hangingPunct="1">
              <a:spcAft>
                <a:spcPts val="0"/>
              </a:spcAft>
              <a:defRPr/>
            </a:pPr>
            <a:r>
              <a:rPr lang="es-ES_tradnl" sz="2800" b="1" kern="0" dirty="0" smtClean="0">
                <a:solidFill>
                  <a:srgbClr val="3333FF"/>
                </a:solidFill>
                <a:effectLst>
                  <a:outerShdw blurRad="38100" dist="38100" dir="2700000" algn="tl">
                    <a:srgbClr val="000000">
                      <a:alpha val="43137"/>
                    </a:srgbClr>
                  </a:outerShdw>
                </a:effectLst>
                <a:ea typeface="+mn-ea"/>
                <a:cs typeface="Arial" charset="0"/>
              </a:rPr>
              <a:t>34 Pueblos requieren  Planes de Salvaguarda  Étnica</a:t>
            </a:r>
            <a:r>
              <a:rPr lang="es-CO" sz="2800" dirty="0" smtClean="0">
                <a:solidFill>
                  <a:srgbClr val="3333FF"/>
                </a:solidFill>
                <a:effectLst>
                  <a:outerShdw blurRad="38100" dist="38100" dir="2700000" algn="tl">
                    <a:srgbClr val="000000">
                      <a:alpha val="43137"/>
                    </a:srgbClr>
                  </a:outerShdw>
                </a:effectLst>
                <a:ea typeface="+mn-ea"/>
                <a:cs typeface="+mn-cs"/>
              </a:rPr>
              <a:t/>
            </a:r>
            <a:br>
              <a:rPr lang="es-CO" sz="2800" dirty="0" smtClean="0">
                <a:solidFill>
                  <a:srgbClr val="3333FF"/>
                </a:solidFill>
                <a:effectLst>
                  <a:outerShdw blurRad="38100" dist="38100" dir="2700000" algn="tl">
                    <a:srgbClr val="000000">
                      <a:alpha val="43137"/>
                    </a:srgbClr>
                  </a:outerShdw>
                </a:effectLst>
                <a:ea typeface="+mn-ea"/>
                <a:cs typeface="+mn-cs"/>
              </a:rPr>
            </a:br>
            <a:endParaRPr lang="es-CO" sz="2800" dirty="0">
              <a:effectLst>
                <a:outerShdw blurRad="38100" dist="38100" dir="2700000" algn="tl">
                  <a:srgbClr val="000000">
                    <a:alpha val="43137"/>
                  </a:srgbClr>
                </a:outerShdw>
              </a:effectLst>
            </a:endParaRPr>
          </a:p>
        </p:txBody>
      </p:sp>
      <p:pic>
        <p:nvPicPr>
          <p:cNvPr id="18434" name="Picture 2"/>
          <p:cNvPicPr>
            <a:picLocks noChangeAspect="1" noChangeArrowheads="1"/>
          </p:cNvPicPr>
          <p:nvPr/>
        </p:nvPicPr>
        <p:blipFill>
          <a:blip r:embed="rId4"/>
          <a:srcRect/>
          <a:stretch>
            <a:fillRect/>
          </a:stretch>
        </p:blipFill>
        <p:spPr bwMode="auto">
          <a:xfrm>
            <a:off x="4572000" y="1285860"/>
            <a:ext cx="4292600" cy="52689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71472" y="500042"/>
            <a:ext cx="8229600" cy="714380"/>
          </a:xfrm>
        </p:spPr>
        <p:txBody>
          <a:bodyPr>
            <a:noAutofit/>
          </a:bodyPr>
          <a:lstStyle/>
          <a:p>
            <a:r>
              <a:rPr lang="es-ES" sz="2800" b="1" dirty="0"/>
              <a:t>COLOMBIA UNA NACION MULTIETNICA Y PLURICULTURAL:</a:t>
            </a:r>
            <a:r>
              <a:rPr lang="es-CO" sz="2800" dirty="0"/>
              <a:t> </a:t>
            </a:r>
            <a:br>
              <a:rPr lang="es-CO" sz="2800" dirty="0"/>
            </a:br>
            <a:r>
              <a:rPr lang="es-CO" sz="2800" dirty="0"/>
              <a:t/>
            </a:r>
            <a:br>
              <a:rPr lang="es-CO" sz="2800" dirty="0"/>
            </a:br>
            <a:r>
              <a:rPr lang="es-CO" sz="2800" dirty="0" smtClean="0"/>
              <a:t>NORMAS NACIONALES</a:t>
            </a:r>
            <a:endParaRPr lang="es-ES" sz="2800" dirty="0"/>
          </a:p>
        </p:txBody>
      </p:sp>
      <p:sp>
        <p:nvSpPr>
          <p:cNvPr id="40963" name="Rectangle 3"/>
          <p:cNvSpPr>
            <a:spLocks noGrp="1" noChangeArrowheads="1"/>
          </p:cNvSpPr>
          <p:nvPr>
            <p:ph type="body" idx="1"/>
          </p:nvPr>
        </p:nvSpPr>
        <p:spPr>
          <a:xfrm>
            <a:off x="285720" y="2071678"/>
            <a:ext cx="8643998" cy="2592387"/>
          </a:xfrm>
        </p:spPr>
        <p:txBody>
          <a:bodyPr>
            <a:normAutofit fontScale="25000" lnSpcReduction="20000"/>
          </a:bodyPr>
          <a:lstStyle/>
          <a:p>
            <a:r>
              <a:rPr lang="es-CO" sz="9600" dirty="0" smtClean="0"/>
              <a:t>Constitución de 1886. Homogeniza los derechos de los pueblos.</a:t>
            </a:r>
          </a:p>
          <a:p>
            <a:endParaRPr lang="es-CO" sz="9600" dirty="0" smtClean="0"/>
          </a:p>
          <a:p>
            <a:r>
              <a:rPr lang="es-CO" sz="9600" dirty="0" smtClean="0"/>
              <a:t>Ley 89 de 1890:  Territorio y Autonomía (Concepto del Concejo de Estado Nov. 15 de 1983)</a:t>
            </a:r>
          </a:p>
          <a:p>
            <a:endParaRPr lang="es-CO" sz="9600" dirty="0" smtClean="0"/>
          </a:p>
          <a:p>
            <a:r>
              <a:rPr lang="es-CO" sz="9600" dirty="0" smtClean="0"/>
              <a:t>Ley 21 de 1991 Ratificado Convenio 169 de la OIT de 1989.</a:t>
            </a:r>
          </a:p>
          <a:p>
            <a:pPr>
              <a:buNone/>
            </a:pPr>
            <a:endParaRPr lang="es-CO" sz="9600" dirty="0" smtClean="0"/>
          </a:p>
          <a:p>
            <a:r>
              <a:rPr lang="es-CO" sz="9600" dirty="0" smtClean="0"/>
              <a:t>Ley 99 de 1993 participación en los consejos directivos </a:t>
            </a:r>
            <a:r>
              <a:rPr lang="es-CO" sz="9600" dirty="0" err="1" smtClean="0"/>
              <a:t>CARs</a:t>
            </a:r>
            <a:r>
              <a:rPr lang="es-CO" sz="9600" dirty="0" smtClean="0"/>
              <a:t>.</a:t>
            </a:r>
          </a:p>
          <a:p>
            <a:endParaRPr lang="es-CO" sz="9600" dirty="0" smtClean="0"/>
          </a:p>
          <a:p>
            <a:r>
              <a:rPr lang="es-CO" sz="9600" dirty="0" smtClean="0"/>
              <a:t>Ley 48/93 exención servicio militar para indígenas</a:t>
            </a:r>
          </a:p>
          <a:p>
            <a:pPr>
              <a:lnSpc>
                <a:spcPct val="90000"/>
              </a:lnSpc>
              <a:buNone/>
            </a:pPr>
            <a:endParaRPr lang="es-ES_tradnl" sz="9600" dirty="0" smtClean="0"/>
          </a:p>
          <a:p>
            <a:pPr>
              <a:lnSpc>
                <a:spcPct val="90000"/>
              </a:lnSpc>
            </a:pPr>
            <a:r>
              <a:rPr lang="es-ES_tradnl" sz="9600" dirty="0" smtClean="0"/>
              <a:t>Ley 100/93 Seguridad Social Salud .(arts.157 y 181)</a:t>
            </a:r>
          </a:p>
          <a:p>
            <a:pPr>
              <a:lnSpc>
                <a:spcPct val="90000"/>
              </a:lnSpc>
              <a:buNone/>
            </a:pPr>
            <a:endParaRPr lang="es-ES_tradnl" sz="9600" dirty="0" smtClean="0"/>
          </a:p>
          <a:p>
            <a:pPr marL="531813" indent="-531813">
              <a:lnSpc>
                <a:spcPct val="90000"/>
              </a:lnSpc>
              <a:buNone/>
            </a:pPr>
            <a:endParaRPr lang="es-CO" sz="9600" dirty="0" smtClean="0"/>
          </a:p>
          <a:p>
            <a:pPr marL="531813" indent="-531813">
              <a:lnSpc>
                <a:spcPct val="90000"/>
              </a:lnSpc>
              <a:buFont typeface="Wingdings" pitchFamily="2" charset="2"/>
              <a:buNone/>
            </a:pPr>
            <a:r>
              <a:rPr lang="es-CO" sz="9600" dirty="0" smtClean="0"/>
              <a:t>	</a:t>
            </a:r>
            <a:endParaRPr lang="es-ES" sz="9600" dirty="0" smtClean="0"/>
          </a:p>
          <a:p>
            <a:pPr marL="457200" indent="-457200">
              <a:lnSpc>
                <a:spcPct val="90000"/>
              </a:lnSpc>
            </a:pPr>
            <a:endParaRPr lang="es-CO" sz="9600" dirty="0" smtClean="0"/>
          </a:p>
          <a:p>
            <a:pPr marL="457200" indent="-457200">
              <a:lnSpc>
                <a:spcPct val="90000"/>
              </a:lnSpc>
              <a:buFont typeface="Wingdings" pitchFamily="2" charset="2"/>
              <a:buNone/>
            </a:pPr>
            <a:endParaRPr lang="es-ES" sz="9600" dirty="0" smtClean="0"/>
          </a:p>
          <a:p>
            <a:pPr>
              <a:lnSpc>
                <a:spcPct val="80000"/>
              </a:lnSpc>
              <a:buFont typeface="Wingdings" pitchFamily="2" charset="2"/>
              <a:buNone/>
            </a:pPr>
            <a:endParaRPr lang="es-CO" sz="9600" dirty="0" smtClean="0"/>
          </a:p>
          <a:p>
            <a:endParaRPr lang="es-ES" sz="9600" dirty="0" smtClean="0"/>
          </a:p>
          <a:p>
            <a:endParaRPr lang="es-CO" sz="9600" dirty="0" smtClean="0"/>
          </a:p>
          <a:p>
            <a:endParaRPr lang="es-CO" sz="9600" dirty="0" smtClean="0"/>
          </a:p>
          <a:p>
            <a:endParaRPr lang="es-CO" sz="9600" dirty="0" smtClean="0"/>
          </a:p>
          <a:p>
            <a:pPr>
              <a:buNone/>
            </a:pPr>
            <a:endParaRPr lang="es-CO" sz="9600" dirty="0" smtClean="0"/>
          </a:p>
          <a:p>
            <a:endParaRPr lang="es-CO" sz="9600" dirty="0"/>
          </a:p>
          <a:p>
            <a:pPr>
              <a:buFont typeface="Wingdings" pitchFamily="2" charset="2"/>
              <a:buNone/>
            </a:pPr>
            <a:endParaRPr lang="es-CO" sz="9600" dirty="0"/>
          </a:p>
          <a:p>
            <a:pPr>
              <a:buFont typeface="Wingdings" pitchFamily="2" charset="2"/>
              <a:buNone/>
            </a:pPr>
            <a:endParaRPr lang="es-CO" sz="9600" dirty="0"/>
          </a:p>
          <a:p>
            <a:pPr>
              <a:buFont typeface="Wingdings" pitchFamily="2" charset="2"/>
              <a:buNone/>
            </a:pPr>
            <a:endParaRPr lang="es-E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71472" y="500042"/>
            <a:ext cx="8229600" cy="714380"/>
          </a:xfrm>
        </p:spPr>
        <p:txBody>
          <a:bodyPr>
            <a:noAutofit/>
          </a:bodyPr>
          <a:lstStyle/>
          <a:p>
            <a:r>
              <a:rPr lang="es-ES" sz="2800" b="1" dirty="0"/>
              <a:t>COLOMBIA UNA NACION MULTIETNICA Y PLURICULTURAL:</a:t>
            </a:r>
            <a:r>
              <a:rPr lang="es-CO" sz="2800" dirty="0"/>
              <a:t> </a:t>
            </a:r>
            <a:br>
              <a:rPr lang="es-CO" sz="2800" dirty="0"/>
            </a:br>
            <a:r>
              <a:rPr lang="es-CO" sz="2800" dirty="0"/>
              <a:t/>
            </a:r>
            <a:br>
              <a:rPr lang="es-CO" sz="2800" dirty="0"/>
            </a:br>
            <a:r>
              <a:rPr lang="es-CO" sz="2800" dirty="0" smtClean="0"/>
              <a:t>NORMAS NACIONALES</a:t>
            </a:r>
            <a:endParaRPr lang="es-ES" sz="2800" dirty="0"/>
          </a:p>
        </p:txBody>
      </p:sp>
      <p:sp>
        <p:nvSpPr>
          <p:cNvPr id="40963" name="Rectangle 3"/>
          <p:cNvSpPr>
            <a:spLocks noGrp="1" noChangeArrowheads="1"/>
          </p:cNvSpPr>
          <p:nvPr>
            <p:ph type="body" idx="1"/>
          </p:nvPr>
        </p:nvSpPr>
        <p:spPr>
          <a:xfrm>
            <a:off x="285720" y="1643050"/>
            <a:ext cx="8358278" cy="2592387"/>
          </a:xfrm>
        </p:spPr>
        <p:txBody>
          <a:bodyPr>
            <a:normAutofit fontScale="25000" lnSpcReduction="20000"/>
          </a:bodyPr>
          <a:lstStyle/>
          <a:p>
            <a:pPr>
              <a:buNone/>
            </a:pPr>
            <a:endParaRPr lang="es-CO" sz="9600" dirty="0" smtClean="0"/>
          </a:p>
          <a:p>
            <a:r>
              <a:rPr lang="es-CO" sz="9600" dirty="0" smtClean="0"/>
              <a:t>Ley 70 de 1993. Territorios colectivos para Comunidades Negras.</a:t>
            </a:r>
          </a:p>
          <a:p>
            <a:endParaRPr lang="es-CO" sz="9600" dirty="0" smtClean="0"/>
          </a:p>
          <a:p>
            <a:r>
              <a:rPr lang="es-CO" sz="9600" dirty="0" smtClean="0"/>
              <a:t>Ley 80 de 1.993 Estatuto de Contratación</a:t>
            </a:r>
          </a:p>
          <a:p>
            <a:endParaRPr lang="es-CO" sz="9600" dirty="0" smtClean="0"/>
          </a:p>
          <a:p>
            <a:r>
              <a:rPr lang="es-CO" sz="9600" dirty="0" smtClean="0"/>
              <a:t>Ley 160 de 1994 capítulo 14,    Resguardos Indígenas.</a:t>
            </a:r>
          </a:p>
          <a:p>
            <a:pPr>
              <a:buNone/>
            </a:pPr>
            <a:endParaRPr lang="es-CO" sz="9600" dirty="0" smtClean="0"/>
          </a:p>
          <a:p>
            <a:r>
              <a:rPr lang="es-CO" sz="9600" dirty="0" smtClean="0"/>
              <a:t>Ley 115 de 1994, Ley General de Educación Decreto reglamentario 804 de 1995 (Indígenas, Negros, Raizales y </a:t>
            </a:r>
            <a:r>
              <a:rPr lang="es-CO" sz="9600" dirty="0" err="1" smtClean="0"/>
              <a:t>Rom</a:t>
            </a:r>
            <a:r>
              <a:rPr lang="es-CO" sz="9600" dirty="0" smtClean="0"/>
              <a:t>)</a:t>
            </a:r>
          </a:p>
          <a:p>
            <a:pPr marL="457200" indent="-457200">
              <a:lnSpc>
                <a:spcPct val="90000"/>
              </a:lnSpc>
            </a:pPr>
            <a:endParaRPr lang="es-CO" sz="9600" dirty="0" smtClean="0"/>
          </a:p>
          <a:p>
            <a:pPr marL="457200" indent="-457200">
              <a:lnSpc>
                <a:spcPct val="90000"/>
              </a:lnSpc>
            </a:pPr>
            <a:r>
              <a:rPr lang="es-CO" sz="9600" dirty="0" smtClean="0"/>
              <a:t>Ley 152 de 1994.  Participación Consejo Territorial.</a:t>
            </a:r>
          </a:p>
          <a:p>
            <a:pPr marL="457200" indent="-457200">
              <a:lnSpc>
                <a:spcPct val="90000"/>
              </a:lnSpc>
            </a:pPr>
            <a:endParaRPr lang="es-CO" sz="9600" dirty="0" smtClean="0"/>
          </a:p>
          <a:p>
            <a:pPr marL="457200" indent="-457200">
              <a:lnSpc>
                <a:spcPct val="90000"/>
              </a:lnSpc>
            </a:pPr>
            <a:r>
              <a:rPr lang="es-CO" sz="9600" dirty="0" smtClean="0"/>
              <a:t>Ley 397 de Cultura: patrimonio cultural.</a:t>
            </a:r>
          </a:p>
          <a:p>
            <a:pPr>
              <a:buNone/>
            </a:pPr>
            <a:endParaRPr lang="es-CO" sz="9600" dirty="0" smtClean="0"/>
          </a:p>
          <a:p>
            <a:pPr marL="531813" indent="-531813">
              <a:lnSpc>
                <a:spcPct val="90000"/>
              </a:lnSpc>
              <a:buNone/>
            </a:pPr>
            <a:endParaRPr lang="es-CO" sz="9600" dirty="0" smtClean="0"/>
          </a:p>
          <a:p>
            <a:pPr marL="531813" indent="-531813">
              <a:lnSpc>
                <a:spcPct val="90000"/>
              </a:lnSpc>
              <a:buFont typeface="Wingdings" pitchFamily="2" charset="2"/>
              <a:buNone/>
            </a:pPr>
            <a:r>
              <a:rPr lang="es-CO" sz="9600" dirty="0" smtClean="0"/>
              <a:t>	</a:t>
            </a:r>
            <a:endParaRPr lang="es-ES" sz="9600" dirty="0" smtClean="0"/>
          </a:p>
          <a:p>
            <a:pPr marL="457200" indent="-457200">
              <a:lnSpc>
                <a:spcPct val="90000"/>
              </a:lnSpc>
            </a:pPr>
            <a:endParaRPr lang="es-CO" sz="9600" dirty="0" smtClean="0"/>
          </a:p>
          <a:p>
            <a:pPr marL="457200" indent="-457200">
              <a:lnSpc>
                <a:spcPct val="90000"/>
              </a:lnSpc>
              <a:buFont typeface="Wingdings" pitchFamily="2" charset="2"/>
              <a:buNone/>
            </a:pPr>
            <a:endParaRPr lang="es-ES" sz="9600" dirty="0" smtClean="0"/>
          </a:p>
          <a:p>
            <a:pPr>
              <a:lnSpc>
                <a:spcPct val="80000"/>
              </a:lnSpc>
              <a:buFont typeface="Wingdings" pitchFamily="2" charset="2"/>
              <a:buNone/>
            </a:pPr>
            <a:endParaRPr lang="es-CO" sz="9600" dirty="0" smtClean="0"/>
          </a:p>
          <a:p>
            <a:endParaRPr lang="es-ES" sz="9600" dirty="0" smtClean="0"/>
          </a:p>
          <a:p>
            <a:endParaRPr lang="es-CO" sz="9600" dirty="0" smtClean="0"/>
          </a:p>
          <a:p>
            <a:endParaRPr lang="es-CO" sz="9600" dirty="0" smtClean="0"/>
          </a:p>
          <a:p>
            <a:endParaRPr lang="es-CO" sz="9600" dirty="0" smtClean="0"/>
          </a:p>
          <a:p>
            <a:pPr>
              <a:buNone/>
            </a:pPr>
            <a:endParaRPr lang="es-CO" sz="9600" dirty="0" smtClean="0"/>
          </a:p>
          <a:p>
            <a:endParaRPr lang="es-CO" sz="9600" dirty="0"/>
          </a:p>
          <a:p>
            <a:pPr>
              <a:buFont typeface="Wingdings" pitchFamily="2" charset="2"/>
              <a:buNone/>
            </a:pPr>
            <a:endParaRPr lang="es-CO" sz="9600" dirty="0"/>
          </a:p>
          <a:p>
            <a:pPr>
              <a:buFont typeface="Wingdings" pitchFamily="2" charset="2"/>
              <a:buNone/>
            </a:pPr>
            <a:endParaRPr lang="es-CO" sz="9600" dirty="0"/>
          </a:p>
          <a:p>
            <a:pPr>
              <a:buFont typeface="Wingdings" pitchFamily="2" charset="2"/>
              <a:buNone/>
            </a:pPr>
            <a:endParaRPr lang="es-E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71472" y="500042"/>
            <a:ext cx="8229600" cy="714380"/>
          </a:xfrm>
        </p:spPr>
        <p:txBody>
          <a:bodyPr>
            <a:noAutofit/>
          </a:bodyPr>
          <a:lstStyle/>
          <a:p>
            <a:r>
              <a:rPr lang="es-ES" sz="2800" b="1" dirty="0"/>
              <a:t>COLOMBIA UNA NACION MULTIETNICA Y PLURICULTURAL:</a:t>
            </a:r>
            <a:r>
              <a:rPr lang="es-CO" sz="2800" dirty="0"/>
              <a:t> </a:t>
            </a:r>
            <a:br>
              <a:rPr lang="es-CO" sz="2800" dirty="0"/>
            </a:br>
            <a:r>
              <a:rPr lang="es-CO" sz="2800" dirty="0"/>
              <a:t/>
            </a:r>
            <a:br>
              <a:rPr lang="es-CO" sz="2800" dirty="0"/>
            </a:br>
            <a:r>
              <a:rPr lang="es-CO" sz="2800" dirty="0" smtClean="0"/>
              <a:t>NORMAS NACIONALES</a:t>
            </a:r>
            <a:endParaRPr lang="es-ES" sz="2800" dirty="0"/>
          </a:p>
        </p:txBody>
      </p:sp>
      <p:sp>
        <p:nvSpPr>
          <p:cNvPr id="40963" name="Rectangle 3"/>
          <p:cNvSpPr>
            <a:spLocks noGrp="1" noChangeArrowheads="1"/>
          </p:cNvSpPr>
          <p:nvPr>
            <p:ph type="body" idx="1"/>
          </p:nvPr>
        </p:nvSpPr>
        <p:spPr>
          <a:xfrm>
            <a:off x="285720" y="1571612"/>
            <a:ext cx="8358278" cy="2592387"/>
          </a:xfrm>
        </p:spPr>
        <p:txBody>
          <a:bodyPr>
            <a:normAutofit fontScale="25000" lnSpcReduction="20000"/>
          </a:bodyPr>
          <a:lstStyle/>
          <a:p>
            <a:pPr>
              <a:buNone/>
            </a:pPr>
            <a:endParaRPr lang="es-CO" sz="9600" dirty="0" smtClean="0"/>
          </a:p>
          <a:p>
            <a:r>
              <a:rPr lang="es-ES_tradnl" sz="9600" dirty="0" smtClean="0"/>
              <a:t>Ley 191 de 1.995 Zonas de fronteras y territorios indígenas.</a:t>
            </a:r>
          </a:p>
          <a:p>
            <a:endParaRPr lang="es-ES_tradnl" sz="9600" dirty="0" smtClean="0"/>
          </a:p>
          <a:p>
            <a:r>
              <a:rPr lang="es-CO" sz="9600" dirty="0" smtClean="0"/>
              <a:t>Ley 335/95 participación de espectro electromagnético.</a:t>
            </a:r>
          </a:p>
          <a:p>
            <a:endParaRPr lang="es-CO" sz="9600" dirty="0" smtClean="0"/>
          </a:p>
          <a:p>
            <a:r>
              <a:rPr lang="es-CO" sz="9600" dirty="0" smtClean="0"/>
              <a:t>Ley 177 de 1995 Concertación, creación de municipios en Territorios Indígenas.</a:t>
            </a:r>
          </a:p>
          <a:p>
            <a:pPr marL="615950" indent="-615950"/>
            <a:endParaRPr lang="es-ES_tradnl" sz="9600" dirty="0" smtClean="0"/>
          </a:p>
          <a:p>
            <a:pPr>
              <a:lnSpc>
                <a:spcPct val="90000"/>
              </a:lnSpc>
            </a:pPr>
            <a:r>
              <a:rPr lang="es-ES_tradnl" sz="9600" dirty="0" smtClean="0"/>
              <a:t>Ley 223/95 (arts. 64 y 184) exención de impuesto predial a resguardos y compensación.</a:t>
            </a:r>
          </a:p>
          <a:p>
            <a:pPr>
              <a:lnSpc>
                <a:spcPct val="90000"/>
              </a:lnSpc>
            </a:pPr>
            <a:endParaRPr lang="es-CO" sz="9600" dirty="0" smtClean="0"/>
          </a:p>
          <a:p>
            <a:pPr>
              <a:lnSpc>
                <a:spcPct val="90000"/>
              </a:lnSpc>
            </a:pPr>
            <a:r>
              <a:rPr lang="es-CO" sz="9600" dirty="0" smtClean="0"/>
              <a:t>Ley 270/96 estatuto de justicia.</a:t>
            </a:r>
          </a:p>
          <a:p>
            <a:pPr>
              <a:lnSpc>
                <a:spcPct val="90000"/>
              </a:lnSpc>
            </a:pPr>
            <a:endParaRPr lang="es-ES_tradnl" sz="9600" dirty="0" smtClean="0"/>
          </a:p>
          <a:p>
            <a:pPr>
              <a:lnSpc>
                <a:spcPct val="90000"/>
              </a:lnSpc>
            </a:pPr>
            <a:r>
              <a:rPr lang="es-ES_tradnl" sz="9600" dirty="0" smtClean="0"/>
              <a:t>Ley 418/97. Participación indígena en el consejo nacional de paz.</a:t>
            </a:r>
          </a:p>
          <a:p>
            <a:pPr>
              <a:lnSpc>
                <a:spcPct val="90000"/>
              </a:lnSpc>
              <a:buNone/>
            </a:pPr>
            <a:endParaRPr lang="es-CO" sz="9600" dirty="0" smtClean="0"/>
          </a:p>
          <a:p>
            <a:pPr marL="531813" indent="-531813">
              <a:lnSpc>
                <a:spcPct val="90000"/>
              </a:lnSpc>
              <a:buFont typeface="Wingdings" pitchFamily="2" charset="2"/>
              <a:buNone/>
            </a:pPr>
            <a:r>
              <a:rPr lang="es-CO" sz="9600" dirty="0" smtClean="0"/>
              <a:t>	</a:t>
            </a:r>
            <a:endParaRPr lang="es-ES" sz="9600" dirty="0" smtClean="0"/>
          </a:p>
          <a:p>
            <a:pPr marL="457200" indent="-457200">
              <a:lnSpc>
                <a:spcPct val="90000"/>
              </a:lnSpc>
            </a:pPr>
            <a:endParaRPr lang="es-CO" sz="9600" dirty="0" smtClean="0"/>
          </a:p>
          <a:p>
            <a:pPr marL="457200" indent="-457200">
              <a:lnSpc>
                <a:spcPct val="90000"/>
              </a:lnSpc>
              <a:buFont typeface="Wingdings" pitchFamily="2" charset="2"/>
              <a:buNone/>
            </a:pPr>
            <a:endParaRPr lang="es-ES" sz="9600" dirty="0" smtClean="0"/>
          </a:p>
          <a:p>
            <a:pPr>
              <a:lnSpc>
                <a:spcPct val="80000"/>
              </a:lnSpc>
              <a:buFont typeface="Wingdings" pitchFamily="2" charset="2"/>
              <a:buNone/>
            </a:pPr>
            <a:endParaRPr lang="es-CO" sz="9600" dirty="0" smtClean="0"/>
          </a:p>
          <a:p>
            <a:endParaRPr lang="es-ES" sz="9600" dirty="0" smtClean="0"/>
          </a:p>
          <a:p>
            <a:endParaRPr lang="es-CO" sz="9600" dirty="0" smtClean="0"/>
          </a:p>
          <a:p>
            <a:endParaRPr lang="es-CO" sz="9600" dirty="0" smtClean="0"/>
          </a:p>
          <a:p>
            <a:endParaRPr lang="es-CO" sz="9600" dirty="0" smtClean="0"/>
          </a:p>
          <a:p>
            <a:pPr>
              <a:buNone/>
            </a:pPr>
            <a:endParaRPr lang="es-CO" sz="9600" dirty="0" smtClean="0"/>
          </a:p>
          <a:p>
            <a:endParaRPr lang="es-CO" sz="9600" dirty="0"/>
          </a:p>
          <a:p>
            <a:pPr>
              <a:buFont typeface="Wingdings" pitchFamily="2" charset="2"/>
              <a:buNone/>
            </a:pPr>
            <a:endParaRPr lang="es-CO" sz="9600" dirty="0"/>
          </a:p>
          <a:p>
            <a:pPr>
              <a:buFont typeface="Wingdings" pitchFamily="2" charset="2"/>
              <a:buNone/>
            </a:pPr>
            <a:endParaRPr lang="es-CO" sz="9600" dirty="0"/>
          </a:p>
          <a:p>
            <a:pPr>
              <a:buFont typeface="Wingdings" pitchFamily="2" charset="2"/>
              <a:buNone/>
            </a:pPr>
            <a:endParaRPr lang="es-E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71472" y="500042"/>
            <a:ext cx="8229600" cy="714380"/>
          </a:xfrm>
        </p:spPr>
        <p:txBody>
          <a:bodyPr>
            <a:noAutofit/>
          </a:bodyPr>
          <a:lstStyle/>
          <a:p>
            <a:r>
              <a:rPr lang="es-ES" sz="2800" b="1" dirty="0"/>
              <a:t>COLOMBIA UNA NACION MULTIETNICA Y PLURICULTURAL:</a:t>
            </a:r>
            <a:r>
              <a:rPr lang="es-CO" sz="2800" dirty="0"/>
              <a:t> </a:t>
            </a:r>
            <a:br>
              <a:rPr lang="es-CO" sz="2800" dirty="0"/>
            </a:br>
            <a:r>
              <a:rPr lang="es-CO" sz="2800" dirty="0"/>
              <a:t/>
            </a:r>
            <a:br>
              <a:rPr lang="es-CO" sz="2800" dirty="0"/>
            </a:br>
            <a:r>
              <a:rPr lang="es-CO" sz="2800" dirty="0" smtClean="0"/>
              <a:t>NORMAS NACIONALES</a:t>
            </a:r>
            <a:endParaRPr lang="es-ES" sz="2800" dirty="0"/>
          </a:p>
        </p:txBody>
      </p:sp>
      <p:sp>
        <p:nvSpPr>
          <p:cNvPr id="40963" name="Rectangle 3"/>
          <p:cNvSpPr>
            <a:spLocks noGrp="1" noChangeArrowheads="1"/>
          </p:cNvSpPr>
          <p:nvPr>
            <p:ph type="body" idx="1"/>
          </p:nvPr>
        </p:nvSpPr>
        <p:spPr>
          <a:xfrm>
            <a:off x="285720" y="1571612"/>
            <a:ext cx="8358278" cy="2592387"/>
          </a:xfrm>
        </p:spPr>
        <p:txBody>
          <a:bodyPr>
            <a:normAutofit fontScale="25000" lnSpcReduction="20000"/>
          </a:bodyPr>
          <a:lstStyle/>
          <a:p>
            <a:pPr>
              <a:lnSpc>
                <a:spcPct val="90000"/>
              </a:lnSpc>
              <a:buNone/>
            </a:pPr>
            <a:endParaRPr lang="es-CO" sz="9600" dirty="0" smtClean="0"/>
          </a:p>
          <a:p>
            <a:pPr>
              <a:lnSpc>
                <a:spcPct val="90000"/>
              </a:lnSpc>
            </a:pPr>
            <a:r>
              <a:rPr lang="es-CO" sz="9600" dirty="0" smtClean="0"/>
              <a:t>Ley 685 de 2001 Código minero (Consulta previa).</a:t>
            </a:r>
          </a:p>
          <a:p>
            <a:pPr>
              <a:lnSpc>
                <a:spcPct val="90000"/>
              </a:lnSpc>
            </a:pPr>
            <a:endParaRPr lang="es-ES_tradnl" sz="9600" dirty="0" smtClean="0"/>
          </a:p>
          <a:p>
            <a:pPr>
              <a:lnSpc>
                <a:spcPct val="90000"/>
              </a:lnSpc>
            </a:pPr>
            <a:r>
              <a:rPr lang="es-ES_tradnl" sz="9600" dirty="0" smtClean="0"/>
              <a:t>Ley 715/2001. (art. 83) transferencia a los resguardos.</a:t>
            </a:r>
          </a:p>
          <a:p>
            <a:pPr>
              <a:lnSpc>
                <a:spcPct val="90000"/>
              </a:lnSpc>
            </a:pPr>
            <a:endParaRPr lang="es-ES_tradnl" sz="9600" dirty="0" smtClean="0"/>
          </a:p>
          <a:p>
            <a:pPr>
              <a:lnSpc>
                <a:spcPct val="90000"/>
              </a:lnSpc>
            </a:pPr>
            <a:r>
              <a:rPr lang="es-CO" sz="9600" dirty="0" smtClean="0"/>
              <a:t>Ley 691/2001 salud indígenas.</a:t>
            </a:r>
          </a:p>
          <a:p>
            <a:pPr>
              <a:lnSpc>
                <a:spcPct val="90000"/>
              </a:lnSpc>
            </a:pPr>
            <a:endParaRPr lang="es-CO" sz="9600" dirty="0" smtClean="0"/>
          </a:p>
          <a:p>
            <a:pPr>
              <a:lnSpc>
                <a:spcPct val="90000"/>
              </a:lnSpc>
            </a:pPr>
            <a:r>
              <a:rPr lang="es-ES_tradnl" sz="9600" dirty="0" smtClean="0"/>
              <a:t>Ley 734/2001. Código único disciplinario, intervención Procuraduría en asuntos fiscales indígenas.</a:t>
            </a:r>
          </a:p>
          <a:p>
            <a:pPr>
              <a:lnSpc>
                <a:spcPct val="90000"/>
              </a:lnSpc>
            </a:pPr>
            <a:endParaRPr lang="es-ES_tradnl" sz="9600" dirty="0" smtClean="0"/>
          </a:p>
          <a:p>
            <a:pPr>
              <a:lnSpc>
                <a:spcPct val="90000"/>
              </a:lnSpc>
            </a:pPr>
            <a:r>
              <a:rPr lang="es-ES_tradnl" sz="9600" dirty="0" smtClean="0"/>
              <a:t>Ley 1381 de 2010 Lenguas Nativas.</a:t>
            </a:r>
          </a:p>
          <a:p>
            <a:pPr>
              <a:lnSpc>
                <a:spcPct val="80000"/>
              </a:lnSpc>
              <a:buFont typeface="Wingdings" pitchFamily="2" charset="2"/>
              <a:buNone/>
            </a:pPr>
            <a:endParaRPr lang="es-CO" sz="9600" dirty="0" smtClean="0"/>
          </a:p>
          <a:p>
            <a:endParaRPr lang="es-ES" sz="9600" dirty="0" smtClean="0"/>
          </a:p>
          <a:p>
            <a:endParaRPr lang="es-CO" sz="9600" dirty="0" smtClean="0"/>
          </a:p>
          <a:p>
            <a:pPr>
              <a:buNone/>
            </a:pPr>
            <a:endParaRPr lang="es-CO" sz="9600" dirty="0" smtClean="0"/>
          </a:p>
          <a:p>
            <a:endParaRPr lang="es-CO" sz="9600" dirty="0" smtClean="0"/>
          </a:p>
          <a:p>
            <a:pPr>
              <a:buNone/>
            </a:pPr>
            <a:endParaRPr lang="es-CO" sz="9600" dirty="0" smtClean="0"/>
          </a:p>
          <a:p>
            <a:endParaRPr lang="es-CO" sz="9600" dirty="0"/>
          </a:p>
          <a:p>
            <a:pPr>
              <a:buFont typeface="Wingdings" pitchFamily="2" charset="2"/>
              <a:buNone/>
            </a:pPr>
            <a:endParaRPr lang="es-CO" sz="9600" dirty="0"/>
          </a:p>
          <a:p>
            <a:pPr>
              <a:buFont typeface="Wingdings" pitchFamily="2" charset="2"/>
              <a:buNone/>
            </a:pPr>
            <a:endParaRPr lang="es-CO" sz="9600" dirty="0"/>
          </a:p>
          <a:p>
            <a:pPr>
              <a:buFont typeface="Wingdings" pitchFamily="2" charset="2"/>
              <a:buNone/>
            </a:pPr>
            <a:endParaRPr lang="es-E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71472" y="214291"/>
            <a:ext cx="8229600" cy="1571636"/>
          </a:xfrm>
        </p:spPr>
        <p:txBody>
          <a:bodyPr>
            <a:noAutofit/>
          </a:bodyPr>
          <a:lstStyle/>
          <a:p>
            <a:r>
              <a:rPr lang="es-ES" sz="2800" b="1" dirty="0"/>
              <a:t>COLOMBIA UNA NACION MULTIETNICA Y PLURICULTURAL:</a:t>
            </a:r>
            <a:r>
              <a:rPr lang="es-CO" sz="2800" dirty="0"/>
              <a:t> </a:t>
            </a:r>
            <a:br>
              <a:rPr lang="es-CO" sz="2800" dirty="0"/>
            </a:br>
            <a:r>
              <a:rPr lang="es-CO" sz="2800" dirty="0"/>
              <a:t/>
            </a:r>
            <a:br>
              <a:rPr lang="es-CO" sz="2800" dirty="0"/>
            </a:br>
            <a:r>
              <a:rPr lang="es-CO" sz="2800" dirty="0"/>
              <a:t>INSTRUMENTOS INTERNACIONALES</a:t>
            </a:r>
            <a:endParaRPr lang="es-ES" sz="2800" dirty="0"/>
          </a:p>
        </p:txBody>
      </p:sp>
      <p:sp>
        <p:nvSpPr>
          <p:cNvPr id="40963" name="Rectangle 3"/>
          <p:cNvSpPr>
            <a:spLocks noGrp="1" noChangeArrowheads="1"/>
          </p:cNvSpPr>
          <p:nvPr>
            <p:ph type="body" idx="1"/>
          </p:nvPr>
        </p:nvSpPr>
        <p:spPr>
          <a:xfrm>
            <a:off x="285720" y="1928802"/>
            <a:ext cx="8643998" cy="2592387"/>
          </a:xfrm>
        </p:spPr>
        <p:txBody>
          <a:bodyPr>
            <a:normAutofit fontScale="25000" lnSpcReduction="20000"/>
          </a:bodyPr>
          <a:lstStyle/>
          <a:p>
            <a:r>
              <a:rPr lang="es-CO" sz="9600" dirty="0"/>
              <a:t>Declaración Universal de los Derechos Humanos.  (Art. 7 y 17</a:t>
            </a:r>
            <a:r>
              <a:rPr lang="es-CO" sz="9600" dirty="0" smtClean="0"/>
              <a:t>)</a:t>
            </a:r>
          </a:p>
          <a:p>
            <a:pPr>
              <a:buNone/>
            </a:pPr>
            <a:endParaRPr lang="es-CO" sz="9600" dirty="0"/>
          </a:p>
          <a:p>
            <a:r>
              <a:rPr lang="es-CO" sz="9600" dirty="0"/>
              <a:t>Pacto de Derechos Civiles y Políticos    (Art. 2,26,27). Ley 74  de </a:t>
            </a:r>
            <a:r>
              <a:rPr lang="es-CO" sz="9600" dirty="0" smtClean="0"/>
              <a:t>1968</a:t>
            </a:r>
          </a:p>
          <a:p>
            <a:endParaRPr lang="es-CO" sz="9600" dirty="0" smtClean="0"/>
          </a:p>
          <a:p>
            <a:r>
              <a:rPr lang="es-CO" sz="9600" dirty="0" smtClean="0"/>
              <a:t>Pacto de Derechos Económicos, Sociales y Culturales (Art. 13). Ley 74 de 1968 </a:t>
            </a:r>
          </a:p>
          <a:p>
            <a:endParaRPr lang="es-CO" sz="9600" dirty="0" smtClean="0"/>
          </a:p>
          <a:p>
            <a:r>
              <a:rPr lang="es-CO" sz="9600" dirty="0" smtClean="0"/>
              <a:t>Convención Internacional sobre eliminación de todas las formas de Discriminación Racial (Art. 2 y 4). Ley 22 de 1981. Tres conferencias mundiales.</a:t>
            </a:r>
          </a:p>
          <a:p>
            <a:endParaRPr lang="es-CO" sz="9600" dirty="0" smtClean="0"/>
          </a:p>
          <a:p>
            <a:r>
              <a:rPr lang="es-CO" sz="9600" dirty="0" smtClean="0"/>
              <a:t>Declaración Americana de Derechos Humanos, Pacto de San Jorge de Costa Rica.  (Art. 1). Ley 16 de 1972</a:t>
            </a:r>
          </a:p>
          <a:p>
            <a:endParaRPr lang="es-CO" dirty="0"/>
          </a:p>
          <a:p>
            <a:pPr>
              <a:buFont typeface="Wingdings" pitchFamily="2" charset="2"/>
              <a:buNone/>
            </a:pPr>
            <a:endParaRPr lang="es-CO" dirty="0"/>
          </a:p>
          <a:p>
            <a:pPr>
              <a:buFont typeface="Wingdings" pitchFamily="2" charset="2"/>
              <a:buNone/>
            </a:pPr>
            <a:endParaRPr lang="es-CO" dirty="0"/>
          </a:p>
          <a:p>
            <a:pPr>
              <a:buFont typeface="Wingdings" pitchFamily="2" charset="2"/>
              <a:buNone/>
            </a:pPr>
            <a:endParaRPr lang="es-E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71472" y="214291"/>
            <a:ext cx="8229600" cy="1571636"/>
          </a:xfrm>
        </p:spPr>
        <p:txBody>
          <a:bodyPr>
            <a:noAutofit/>
          </a:bodyPr>
          <a:lstStyle/>
          <a:p>
            <a:r>
              <a:rPr lang="es-ES" sz="2800" b="1" dirty="0"/>
              <a:t>COLOMBIA UNA NACION MULTIETNICA Y PLURICULTURAL:</a:t>
            </a:r>
            <a:r>
              <a:rPr lang="es-CO" sz="2800" dirty="0"/>
              <a:t> </a:t>
            </a:r>
            <a:br>
              <a:rPr lang="es-CO" sz="2800" dirty="0"/>
            </a:br>
            <a:r>
              <a:rPr lang="es-CO" sz="2800" dirty="0"/>
              <a:t/>
            </a:r>
            <a:br>
              <a:rPr lang="es-CO" sz="2800" dirty="0"/>
            </a:br>
            <a:r>
              <a:rPr lang="es-CO" sz="2800" dirty="0"/>
              <a:t>INSTRUMENTOS INTERNACIONALES</a:t>
            </a:r>
            <a:endParaRPr lang="es-ES" sz="2800" dirty="0"/>
          </a:p>
        </p:txBody>
      </p:sp>
      <p:sp>
        <p:nvSpPr>
          <p:cNvPr id="40963" name="Rectangle 3"/>
          <p:cNvSpPr>
            <a:spLocks noGrp="1" noChangeArrowheads="1"/>
          </p:cNvSpPr>
          <p:nvPr>
            <p:ph type="body" idx="1"/>
          </p:nvPr>
        </p:nvSpPr>
        <p:spPr>
          <a:xfrm>
            <a:off x="285720" y="1928802"/>
            <a:ext cx="8643998" cy="2592387"/>
          </a:xfrm>
        </p:spPr>
        <p:txBody>
          <a:bodyPr>
            <a:normAutofit fontScale="25000" lnSpcReduction="20000"/>
          </a:bodyPr>
          <a:lstStyle/>
          <a:p>
            <a:r>
              <a:rPr lang="es-CO" sz="9600" dirty="0" smtClean="0"/>
              <a:t>Convenio Diversidad Biológica. Ley 165 de 1994</a:t>
            </a:r>
          </a:p>
          <a:p>
            <a:endParaRPr lang="es-CO" sz="9600" dirty="0" smtClean="0"/>
          </a:p>
          <a:p>
            <a:r>
              <a:rPr lang="es-CO" sz="9600" dirty="0" smtClean="0"/>
              <a:t>Convenio Creación Fondo Indígena de los Países Iberoamericanos. 1992</a:t>
            </a:r>
          </a:p>
          <a:p>
            <a:endParaRPr lang="es-CO" sz="9600" dirty="0" smtClean="0"/>
          </a:p>
          <a:p>
            <a:r>
              <a:rPr lang="es-CO" sz="9600" dirty="0" smtClean="0"/>
              <a:t>Decisión 391 CAN 1997 (artículo 8 transitorio)</a:t>
            </a:r>
          </a:p>
          <a:p>
            <a:endParaRPr lang="es-CO" sz="9600" dirty="0" smtClean="0"/>
          </a:p>
          <a:p>
            <a:r>
              <a:rPr lang="es-CO" sz="9600" dirty="0" smtClean="0"/>
              <a:t>Convención sobre Derechos del Niño   (Art. 30)</a:t>
            </a:r>
          </a:p>
          <a:p>
            <a:endParaRPr lang="es-CO" sz="9600" dirty="0" smtClean="0"/>
          </a:p>
          <a:p>
            <a:r>
              <a:rPr lang="es-CO" sz="9600" dirty="0" smtClean="0"/>
              <a:t>Convenio 169 de la O.I.T. Ley 21 de 1991</a:t>
            </a:r>
          </a:p>
          <a:p>
            <a:pPr>
              <a:buNone/>
            </a:pPr>
            <a:endParaRPr lang="es-CO" sz="9600" dirty="0" smtClean="0"/>
          </a:p>
          <a:p>
            <a:endParaRPr lang="es-CO" dirty="0"/>
          </a:p>
          <a:p>
            <a:pPr>
              <a:buFont typeface="Wingdings" pitchFamily="2" charset="2"/>
              <a:buNone/>
            </a:pPr>
            <a:endParaRPr lang="es-CO" dirty="0"/>
          </a:p>
          <a:p>
            <a:pPr>
              <a:buFont typeface="Wingdings" pitchFamily="2" charset="2"/>
              <a:buNone/>
            </a:pPr>
            <a:endParaRPr lang="es-CO" dirty="0"/>
          </a:p>
          <a:p>
            <a:pPr>
              <a:buFont typeface="Wingdings" pitchFamily="2" charset="2"/>
              <a:buNone/>
            </a:pPr>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428604"/>
            <a:ext cx="4714908" cy="714396"/>
          </a:xfrm>
        </p:spPr>
        <p:txBody>
          <a:bodyPr>
            <a:normAutofit/>
          </a:bodyPr>
          <a:lstStyle/>
          <a:p>
            <a:r>
              <a:rPr lang="es-ES" sz="2400" dirty="0" smtClean="0"/>
              <a:t>El 1º viaje de Colón</a:t>
            </a:r>
            <a:endParaRPr lang="es-ES" sz="2400" dirty="0"/>
          </a:p>
        </p:txBody>
      </p:sp>
      <p:sp>
        <p:nvSpPr>
          <p:cNvPr id="28679" name="Text Box 7"/>
          <p:cNvSpPr txBox="1">
            <a:spLocks noChangeArrowheads="1"/>
          </p:cNvSpPr>
          <p:nvPr/>
        </p:nvSpPr>
        <p:spPr bwMode="auto">
          <a:xfrm>
            <a:off x="250825" y="3933825"/>
            <a:ext cx="4105275" cy="366713"/>
          </a:xfrm>
          <a:prstGeom prst="rect">
            <a:avLst/>
          </a:prstGeom>
          <a:solidFill>
            <a:schemeClr val="bg1"/>
          </a:solidFill>
          <a:ln w="9525">
            <a:noFill/>
            <a:miter lim="800000"/>
            <a:headEnd/>
            <a:tailEnd/>
          </a:ln>
          <a:effectLst/>
        </p:spPr>
        <p:txBody>
          <a:bodyPr>
            <a:spAutoFit/>
          </a:bodyPr>
          <a:lstStyle/>
          <a:p>
            <a:pPr>
              <a:lnSpc>
                <a:spcPct val="100000"/>
              </a:lnSpc>
              <a:spcBef>
                <a:spcPct val="50000"/>
              </a:spcBef>
              <a:buClrTx/>
              <a:buSzTx/>
              <a:buFontTx/>
              <a:buNone/>
            </a:pPr>
            <a:endParaRPr lang="es-MX" sz="1800">
              <a:solidFill>
                <a:schemeClr val="tx1"/>
              </a:solidFill>
              <a:effectLst/>
            </a:endParaRPr>
          </a:p>
        </p:txBody>
      </p:sp>
      <p:sp>
        <p:nvSpPr>
          <p:cNvPr id="8" name="7 CuadroTexto"/>
          <p:cNvSpPr txBox="1"/>
          <p:nvPr/>
        </p:nvSpPr>
        <p:spPr>
          <a:xfrm>
            <a:off x="4786314" y="1071546"/>
            <a:ext cx="4143404" cy="2677656"/>
          </a:xfrm>
          <a:prstGeom prst="rect">
            <a:avLst/>
          </a:prstGeom>
          <a:noFill/>
        </p:spPr>
        <p:txBody>
          <a:bodyPr wrap="square" rtlCol="0">
            <a:spAutoFit/>
          </a:bodyPr>
          <a:lstStyle/>
          <a:p>
            <a:pPr algn="just"/>
            <a:r>
              <a:rPr lang="es-ES" sz="2400" dirty="0" smtClean="0"/>
              <a:t>El 2 de agosto de 1492, Cristóbal Colón mandó a embarcar a toda su gente, y al día siguiente, antes de salir el sol, dejaba el puerto de Palos de </a:t>
            </a:r>
            <a:r>
              <a:rPr lang="es-ES" sz="2400" dirty="0" err="1" smtClean="0"/>
              <a:t>Moguer</a:t>
            </a:r>
            <a:r>
              <a:rPr lang="es-ES" sz="2400" dirty="0" smtClean="0"/>
              <a:t> de la Frontera.</a:t>
            </a:r>
          </a:p>
          <a:p>
            <a:endParaRPr lang="es-ES" sz="2400" b="1" dirty="0" smtClean="0"/>
          </a:p>
        </p:txBody>
      </p:sp>
      <p:pic>
        <p:nvPicPr>
          <p:cNvPr id="48130" name="Picture 2" descr="http://3.bp.blogspot.com/_tTFdYezGXMQ/SOTXzaxHXiI/AAAAAAAAAxA/4bj0GCqSx7A/s320/foto1.bmp"/>
          <p:cNvPicPr>
            <a:picLocks noChangeAspect="1" noChangeArrowheads="1"/>
          </p:cNvPicPr>
          <p:nvPr/>
        </p:nvPicPr>
        <p:blipFill>
          <a:blip r:embed="rId3"/>
          <a:srcRect/>
          <a:stretch>
            <a:fillRect/>
          </a:stretch>
        </p:blipFill>
        <p:spPr bwMode="auto">
          <a:xfrm>
            <a:off x="214282" y="1214422"/>
            <a:ext cx="4357718" cy="3071834"/>
          </a:xfrm>
          <a:prstGeom prst="rect">
            <a:avLst/>
          </a:prstGeom>
          <a:noFill/>
        </p:spPr>
      </p:pic>
      <p:sp>
        <p:nvSpPr>
          <p:cNvPr id="6" name="5 CuadroTexto"/>
          <p:cNvSpPr txBox="1"/>
          <p:nvPr/>
        </p:nvSpPr>
        <p:spPr>
          <a:xfrm>
            <a:off x="0" y="0"/>
            <a:ext cx="9144000" cy="523220"/>
          </a:xfrm>
          <a:prstGeom prst="rect">
            <a:avLst/>
          </a:prstGeom>
          <a:noFill/>
        </p:spPr>
        <p:txBody>
          <a:bodyPr wrap="square" rtlCol="0">
            <a:spAutoFit/>
          </a:bodyPr>
          <a:lstStyle/>
          <a:p>
            <a:pPr lvl="0" algn="ctr"/>
            <a:r>
              <a:rPr lang="es-ES_tradnl" sz="2800" b="1" dirty="0" smtClean="0">
                <a:latin typeface="Arial" pitchFamily="34" charset="0"/>
                <a:cs typeface="Times New Roman" pitchFamily="18" charset="0"/>
              </a:rPr>
              <a:t>EPOCA DE LA CONQUISTA DE 1.492</a:t>
            </a:r>
          </a:p>
        </p:txBody>
      </p:sp>
      <p:pic>
        <p:nvPicPr>
          <p:cNvPr id="9" name="Picture 13"/>
          <p:cNvPicPr>
            <a:picLocks noChangeAspect="1" noChangeArrowheads="1"/>
          </p:cNvPicPr>
          <p:nvPr/>
        </p:nvPicPr>
        <p:blipFill>
          <a:blip r:embed="rId4"/>
          <a:srcRect b="23055"/>
          <a:stretch>
            <a:fillRect/>
          </a:stretch>
        </p:blipFill>
        <p:spPr bwMode="auto">
          <a:xfrm>
            <a:off x="4643438" y="3357562"/>
            <a:ext cx="4286280" cy="3286148"/>
          </a:xfrm>
          <a:prstGeom prst="rect">
            <a:avLst/>
          </a:prstGeom>
          <a:noFill/>
          <a:ln w="9525">
            <a:noFill/>
            <a:miter lim="800000"/>
            <a:headEnd/>
            <a:tailEnd/>
          </a:ln>
          <a:effectLst/>
        </p:spPr>
      </p:pic>
      <p:sp>
        <p:nvSpPr>
          <p:cNvPr id="10" name="9 Rectángulo"/>
          <p:cNvSpPr/>
          <p:nvPr/>
        </p:nvSpPr>
        <p:spPr>
          <a:xfrm>
            <a:off x="214282" y="4500570"/>
            <a:ext cx="4357718" cy="1569660"/>
          </a:xfrm>
          <a:prstGeom prst="rect">
            <a:avLst/>
          </a:prstGeom>
        </p:spPr>
        <p:txBody>
          <a:bodyPr wrap="square">
            <a:spAutoFit/>
          </a:bodyPr>
          <a:lstStyle/>
          <a:p>
            <a:pPr marL="609600" indent="-609600" algn="just">
              <a:buFont typeface="Wingdings" pitchFamily="2" charset="2"/>
              <a:buNone/>
            </a:pPr>
            <a:r>
              <a:rPr lang="es-ES" sz="2400" dirty="0" smtClean="0">
                <a:effectLst>
                  <a:outerShdw blurRad="38100" dist="38100" dir="2700000" algn="tl">
                    <a:srgbClr val="000000"/>
                  </a:outerShdw>
                </a:effectLst>
              </a:rPr>
              <a:t>En  la madrugada del 11 al 12 de octubre el marinero Rodrigo de Triana lanzó el grito esperado: "¡tierra!".</a:t>
            </a:r>
            <a:endParaRPr lang="es-ES" sz="2400"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2285992"/>
            <a:ext cx="8215370" cy="2585323"/>
          </a:xfrm>
          <a:prstGeom prst="rect">
            <a:avLst/>
          </a:prstGeom>
          <a:noFill/>
        </p:spPr>
        <p:txBody>
          <a:bodyPr wrap="square" lIns="91440" tIns="45720" rIns="91440" bIns="45720">
            <a:spAutoFit/>
          </a:bodyPr>
          <a:lstStyle/>
          <a:p>
            <a:pPr algn="ctr"/>
            <a:r>
              <a:rPr lang="es-E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MUCHAS GRACIAS</a:t>
            </a:r>
          </a:p>
          <a:p>
            <a:pPr algn="ctr"/>
            <a:r>
              <a:rPr lang="es-E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POR SU ATENCION PRESTADA</a:t>
            </a:r>
            <a:endParaRPr lang="es-E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214282" y="714356"/>
            <a:ext cx="4176712" cy="4154984"/>
          </a:xfrm>
          <a:prstGeom prst="rect">
            <a:avLst/>
          </a:prstGeom>
          <a:noFill/>
          <a:ln w="9525" algn="ctr">
            <a:noFill/>
            <a:miter lim="800000"/>
            <a:headEnd/>
            <a:tailEnd/>
          </a:ln>
          <a:effectLst/>
        </p:spPr>
        <p:txBody>
          <a:bodyPr wrap="square">
            <a:spAutoFit/>
          </a:bodyPr>
          <a:lstStyle/>
          <a:p>
            <a:pPr marL="609600" indent="-609600" algn="just">
              <a:buFont typeface="Wingdings" pitchFamily="2" charset="2"/>
              <a:buNone/>
            </a:pPr>
            <a:r>
              <a:rPr lang="es-ES" sz="2400" dirty="0" smtClean="0">
                <a:solidFill>
                  <a:srgbClr val="FF0000"/>
                </a:solidFill>
                <a:effectLst/>
              </a:rPr>
              <a:t>El </a:t>
            </a:r>
            <a:r>
              <a:rPr lang="es-ES" sz="2400" dirty="0">
                <a:solidFill>
                  <a:srgbClr val="FF0000"/>
                </a:solidFill>
                <a:effectLst/>
              </a:rPr>
              <a:t>12 de octubre de 1492</a:t>
            </a:r>
            <a:r>
              <a:rPr lang="es-ES" sz="2400" dirty="0">
                <a:solidFill>
                  <a:schemeClr val="tx1"/>
                </a:solidFill>
                <a:effectLst/>
              </a:rPr>
              <a:t>, Cristóbal Colón y su tripulación desembarcaron en </a:t>
            </a:r>
            <a:r>
              <a:rPr lang="es-ES" sz="2400" dirty="0" err="1">
                <a:solidFill>
                  <a:schemeClr val="tx1"/>
                </a:solidFill>
                <a:effectLst/>
              </a:rPr>
              <a:t>Guanahaní</a:t>
            </a:r>
            <a:r>
              <a:rPr lang="es-ES" sz="2400" dirty="0">
                <a:solidFill>
                  <a:schemeClr val="tx1"/>
                </a:solidFill>
                <a:effectLst/>
              </a:rPr>
              <a:t>, una isla del archipiélago de las Bahamas a la que bautizaron como San Salvador. Colón tomó posesión de la nueva tierra en nombre de los Reyes Católicos.</a:t>
            </a:r>
          </a:p>
        </p:txBody>
      </p:sp>
      <p:pic>
        <p:nvPicPr>
          <p:cNvPr id="6" name="Picture 18" descr="t010101b"/>
          <p:cNvPicPr>
            <a:picLocks noChangeAspect="1" noChangeArrowheads="1"/>
          </p:cNvPicPr>
          <p:nvPr/>
        </p:nvPicPr>
        <p:blipFill>
          <a:blip r:embed="rId2"/>
          <a:srcRect b="5573"/>
          <a:stretch>
            <a:fillRect/>
          </a:stretch>
        </p:blipFill>
        <p:spPr bwMode="auto">
          <a:xfrm>
            <a:off x="4429124" y="785794"/>
            <a:ext cx="4286280" cy="3857652"/>
          </a:xfrm>
          <a:prstGeom prst="rect">
            <a:avLst/>
          </a:prstGeom>
          <a:noFill/>
        </p:spPr>
      </p:pic>
      <p:sp>
        <p:nvSpPr>
          <p:cNvPr id="7" name="6 CuadroTexto"/>
          <p:cNvSpPr txBox="1"/>
          <p:nvPr/>
        </p:nvSpPr>
        <p:spPr>
          <a:xfrm>
            <a:off x="0" y="0"/>
            <a:ext cx="9144000" cy="523220"/>
          </a:xfrm>
          <a:prstGeom prst="rect">
            <a:avLst/>
          </a:prstGeom>
          <a:noFill/>
        </p:spPr>
        <p:txBody>
          <a:bodyPr wrap="square" rtlCol="0">
            <a:spAutoFit/>
          </a:bodyPr>
          <a:lstStyle/>
          <a:p>
            <a:pPr lvl="0" algn="ctr"/>
            <a:r>
              <a:rPr lang="es-ES_tradnl" sz="2800" b="1" dirty="0" smtClean="0">
                <a:latin typeface="Arial" pitchFamily="34" charset="0"/>
                <a:cs typeface="Times New Roman" pitchFamily="18" charset="0"/>
              </a:rPr>
              <a:t>EPOCA DE LA CONQUISTA DE 1.492</a:t>
            </a:r>
          </a:p>
        </p:txBody>
      </p:sp>
      <p:sp>
        <p:nvSpPr>
          <p:cNvPr id="9" name="8 CuadroTexto"/>
          <p:cNvSpPr txBox="1"/>
          <p:nvPr/>
        </p:nvSpPr>
        <p:spPr>
          <a:xfrm>
            <a:off x="285720" y="4786322"/>
            <a:ext cx="8501122" cy="1569660"/>
          </a:xfrm>
          <a:prstGeom prst="rect">
            <a:avLst/>
          </a:prstGeom>
          <a:noFill/>
        </p:spPr>
        <p:txBody>
          <a:bodyPr wrap="square" rtlCol="0">
            <a:spAutoFit/>
          </a:bodyPr>
          <a:lstStyle/>
          <a:p>
            <a:pPr algn="just"/>
            <a:r>
              <a:rPr lang="es-ES" sz="2400" dirty="0" smtClean="0"/>
              <a:t>El 2º viaje 25 de septiembre de 1493:El almirante zarpó de Cádiz al mando de 17 navíos y unos 1.200 hombres, portando las primeras simientes y ganados. </a:t>
            </a:r>
          </a:p>
          <a:p>
            <a:pPr algn="just"/>
            <a:r>
              <a:rPr lang="es-ES" sz="2400" dirty="0" smtClean="0"/>
              <a:t>El 3º viaje 30 de mayo de 1.498: con 8 navíos y 226 tripulantes.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14282" y="1214422"/>
            <a:ext cx="4429156" cy="844551"/>
          </a:xfrm>
        </p:spPr>
        <p:txBody>
          <a:bodyPr>
            <a:noAutofit/>
          </a:bodyPr>
          <a:lstStyle/>
          <a:p>
            <a:pPr algn="just"/>
            <a:r>
              <a:rPr lang="es-ES" sz="2400" dirty="0" smtClean="0"/>
              <a:t>EL 4º viaje 11 de mayo de 1.502: Con cuatro navíos y 150 hombres partió de Cádiz. </a:t>
            </a:r>
            <a:r>
              <a:rPr lang="es-ES" sz="2400" dirty="0" smtClean="0">
                <a:solidFill>
                  <a:schemeClr val="hlink"/>
                </a:solidFill>
              </a:rPr>
              <a:t>Falleció el 20 de mayo de 1506 en Valladolid</a:t>
            </a:r>
            <a:r>
              <a:rPr lang="es-ES" sz="2400" dirty="0" smtClean="0"/>
              <a:t>. </a:t>
            </a:r>
            <a:endParaRPr lang="es-ES" sz="2400" dirty="0"/>
          </a:p>
        </p:txBody>
      </p:sp>
      <p:sp>
        <p:nvSpPr>
          <p:cNvPr id="10" name="9 CuadroTexto"/>
          <p:cNvSpPr txBox="1"/>
          <p:nvPr/>
        </p:nvSpPr>
        <p:spPr>
          <a:xfrm>
            <a:off x="214283" y="2500306"/>
            <a:ext cx="4429155" cy="3416320"/>
          </a:xfrm>
          <a:prstGeom prst="rect">
            <a:avLst/>
          </a:prstGeom>
          <a:noFill/>
        </p:spPr>
        <p:txBody>
          <a:bodyPr wrap="square" rtlCol="0">
            <a:spAutoFit/>
          </a:bodyPr>
          <a:lstStyle/>
          <a:p>
            <a:pPr algn="just"/>
            <a:r>
              <a:rPr lang="es-ES" sz="2400" dirty="0" smtClean="0"/>
              <a:t>En 1492, fue, por una parte, saber llegar a las Indias. Colón murió convencido de que las Antillas eran  de </a:t>
            </a:r>
            <a:r>
              <a:rPr lang="es-ES" sz="2400" dirty="0" smtClean="0">
                <a:solidFill>
                  <a:schemeClr val="folHlink"/>
                </a:solidFill>
              </a:rPr>
              <a:t>Asia</a:t>
            </a:r>
            <a:r>
              <a:rPr lang="es-ES" sz="2400" dirty="0" smtClean="0"/>
              <a:t>, de ahí el nombre de </a:t>
            </a:r>
            <a:r>
              <a:rPr lang="es-ES" sz="2400" dirty="0" smtClean="0">
                <a:solidFill>
                  <a:srgbClr val="FF0000"/>
                </a:solidFill>
              </a:rPr>
              <a:t>Indias</a:t>
            </a:r>
            <a:r>
              <a:rPr lang="es-ES" sz="2400" dirty="0" smtClean="0"/>
              <a:t>. Años más tarde, </a:t>
            </a:r>
            <a:r>
              <a:rPr lang="es-ES" sz="2400" dirty="0" smtClean="0">
                <a:solidFill>
                  <a:schemeClr val="hlink"/>
                </a:solidFill>
              </a:rPr>
              <a:t>Américo Vespucio</a:t>
            </a:r>
            <a:r>
              <a:rPr lang="es-ES" sz="2400" dirty="0" smtClean="0"/>
              <a:t>, proclamó que se trataba de un </a:t>
            </a:r>
            <a:r>
              <a:rPr lang="es-ES" sz="2400" dirty="0" smtClean="0">
                <a:solidFill>
                  <a:schemeClr val="folHlink"/>
                </a:solidFill>
              </a:rPr>
              <a:t>Mundo Nuevo</a:t>
            </a:r>
            <a:r>
              <a:rPr lang="es-ES" sz="2400" dirty="0" smtClean="0"/>
              <a:t>, bautizado después, en su honor, con el nombre de </a:t>
            </a:r>
            <a:r>
              <a:rPr lang="es-ES" sz="2400" dirty="0" smtClean="0">
                <a:solidFill>
                  <a:srgbClr val="CC0099"/>
                </a:solidFill>
              </a:rPr>
              <a:t>América</a:t>
            </a:r>
            <a:r>
              <a:rPr lang="es-ES" sz="2400" dirty="0" smtClean="0"/>
              <a:t>.</a:t>
            </a:r>
          </a:p>
        </p:txBody>
      </p:sp>
      <p:pic>
        <p:nvPicPr>
          <p:cNvPr id="44034" name="Picture 2" descr="http://www.biografiasyvidas.com/monografia/colon/fotos/colon_5.jpg"/>
          <p:cNvPicPr>
            <a:picLocks noChangeAspect="1" noChangeArrowheads="1"/>
          </p:cNvPicPr>
          <p:nvPr/>
        </p:nvPicPr>
        <p:blipFill>
          <a:blip r:embed="rId3"/>
          <a:srcRect/>
          <a:stretch>
            <a:fillRect/>
          </a:stretch>
        </p:blipFill>
        <p:spPr bwMode="auto">
          <a:xfrm>
            <a:off x="4786314" y="1000108"/>
            <a:ext cx="4071966" cy="4000528"/>
          </a:xfrm>
          <a:prstGeom prst="rect">
            <a:avLst/>
          </a:prstGeom>
          <a:noFill/>
        </p:spPr>
      </p:pic>
      <p:sp>
        <p:nvSpPr>
          <p:cNvPr id="8" name="7 CuadroTexto"/>
          <p:cNvSpPr txBox="1"/>
          <p:nvPr/>
        </p:nvSpPr>
        <p:spPr>
          <a:xfrm>
            <a:off x="0" y="0"/>
            <a:ext cx="9144000" cy="523220"/>
          </a:xfrm>
          <a:prstGeom prst="rect">
            <a:avLst/>
          </a:prstGeom>
          <a:noFill/>
        </p:spPr>
        <p:txBody>
          <a:bodyPr wrap="square" rtlCol="0">
            <a:spAutoFit/>
          </a:bodyPr>
          <a:lstStyle/>
          <a:p>
            <a:pPr lvl="0" algn="ctr"/>
            <a:r>
              <a:rPr lang="es-ES_tradnl" sz="2800" b="1" dirty="0" smtClean="0">
                <a:latin typeface="Arial" pitchFamily="34" charset="0"/>
                <a:cs typeface="Times New Roman" pitchFamily="18" charset="0"/>
              </a:rPr>
              <a:t>EPOCA DE LA CONQUISTA DE 1.492</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body" idx="1"/>
          </p:nvPr>
        </p:nvSpPr>
        <p:spPr>
          <a:xfrm>
            <a:off x="214282" y="571480"/>
            <a:ext cx="8351837" cy="1933575"/>
          </a:xfrm>
          <a:noFill/>
        </p:spPr>
        <p:txBody>
          <a:bodyPr>
            <a:normAutofit/>
          </a:bodyPr>
          <a:lstStyle/>
          <a:p>
            <a:pPr algn="just">
              <a:lnSpc>
                <a:spcPct val="90000"/>
              </a:lnSpc>
              <a:buFont typeface="Wingdings" pitchFamily="2" charset="2"/>
              <a:buNone/>
            </a:pPr>
            <a:r>
              <a:rPr lang="es-ES" sz="2400" dirty="0"/>
              <a:t>La situación de América hasta 1492 fue algo sorprendente. Siendo un continente de 42 millones de kilómetros cuadrados (una tercera parte de las tierras de este planeta), había permanecido ignorado para los habitantes europeos </a:t>
            </a:r>
            <a:r>
              <a:rPr lang="es-ES" sz="2400" dirty="0" smtClean="0"/>
              <a:t>del </a:t>
            </a:r>
            <a:r>
              <a:rPr lang="es-ES" sz="2400" dirty="0"/>
              <a:t>Viejo Mundo.</a:t>
            </a:r>
          </a:p>
          <a:p>
            <a:pPr>
              <a:lnSpc>
                <a:spcPct val="90000"/>
              </a:lnSpc>
              <a:buFont typeface="Wingdings" pitchFamily="2" charset="2"/>
              <a:buNone/>
            </a:pPr>
            <a:endParaRPr lang="es-ES" sz="2000" dirty="0"/>
          </a:p>
        </p:txBody>
      </p:sp>
      <p:sp>
        <p:nvSpPr>
          <p:cNvPr id="115716" name="Text Box 4"/>
          <p:cNvSpPr txBox="1">
            <a:spLocks noChangeArrowheads="1"/>
          </p:cNvSpPr>
          <p:nvPr/>
        </p:nvSpPr>
        <p:spPr bwMode="auto">
          <a:xfrm>
            <a:off x="571472" y="2143116"/>
            <a:ext cx="7991475" cy="1366838"/>
          </a:xfrm>
          <a:prstGeom prst="rect">
            <a:avLst/>
          </a:prstGeom>
          <a:noFill/>
          <a:ln w="9525" algn="ctr">
            <a:noFill/>
            <a:miter lim="800000"/>
            <a:headEnd/>
            <a:tailEnd/>
          </a:ln>
          <a:effectLst/>
        </p:spPr>
        <p:txBody>
          <a:bodyPr>
            <a:spAutoFit/>
          </a:bodyPr>
          <a:lstStyle/>
          <a:p>
            <a:pPr marL="609600" indent="-609600">
              <a:spcBef>
                <a:spcPct val="50000"/>
              </a:spcBef>
              <a:buFont typeface="Wingdings" pitchFamily="2" charset="2"/>
              <a:buNone/>
            </a:pPr>
            <a:r>
              <a:rPr lang="es-ES" b="1" dirty="0">
                <a:solidFill>
                  <a:schemeClr val="accent1"/>
                </a:solidFill>
                <a:effectLst>
                  <a:outerShdw blurRad="38100" dist="38100" dir="2700000" algn="tl">
                    <a:srgbClr val="000000"/>
                  </a:outerShdw>
                </a:effectLst>
              </a:rPr>
              <a:t>ASIA            40 millones km²</a:t>
            </a:r>
          </a:p>
          <a:p>
            <a:pPr marL="609600" indent="-609600">
              <a:spcBef>
                <a:spcPct val="50000"/>
              </a:spcBef>
              <a:buFont typeface="Wingdings" pitchFamily="2" charset="2"/>
              <a:buNone/>
            </a:pPr>
            <a:r>
              <a:rPr lang="es-ES" b="1" dirty="0">
                <a:solidFill>
                  <a:schemeClr val="accent1"/>
                </a:solidFill>
                <a:effectLst>
                  <a:outerShdw blurRad="38100" dist="38100" dir="2700000" algn="tl">
                    <a:srgbClr val="000000"/>
                  </a:outerShdw>
                </a:effectLst>
              </a:rPr>
              <a:t>AMERICA    42 millones km²</a:t>
            </a:r>
          </a:p>
          <a:p>
            <a:pPr marL="609600" indent="-609600">
              <a:spcBef>
                <a:spcPct val="50000"/>
              </a:spcBef>
              <a:buFont typeface="Wingdings" pitchFamily="2" charset="2"/>
              <a:buNone/>
            </a:pPr>
            <a:r>
              <a:rPr lang="es-ES" b="1" dirty="0">
                <a:solidFill>
                  <a:schemeClr val="accent1"/>
                </a:solidFill>
                <a:effectLst>
                  <a:outerShdw blurRad="38100" dist="38100" dir="2700000" algn="tl">
                    <a:srgbClr val="000000"/>
                  </a:outerShdw>
                </a:effectLst>
              </a:rPr>
              <a:t>AFRICA       30 millones km²</a:t>
            </a:r>
          </a:p>
          <a:p>
            <a:pPr marL="609600" indent="-609600">
              <a:spcBef>
                <a:spcPct val="50000"/>
              </a:spcBef>
              <a:buFont typeface="Wingdings" pitchFamily="2" charset="2"/>
              <a:buNone/>
            </a:pPr>
            <a:r>
              <a:rPr lang="es-ES" b="1" dirty="0">
                <a:solidFill>
                  <a:schemeClr val="accent1"/>
                </a:solidFill>
                <a:effectLst>
                  <a:outerShdw blurRad="38100" dist="38100" dir="2700000" algn="tl">
                    <a:srgbClr val="000000"/>
                  </a:outerShdw>
                </a:effectLst>
              </a:rPr>
              <a:t>OCEANIA    11 millones km²</a:t>
            </a:r>
          </a:p>
          <a:p>
            <a:pPr marL="609600" indent="-609600">
              <a:spcBef>
                <a:spcPct val="50000"/>
              </a:spcBef>
              <a:buFont typeface="Wingdings" pitchFamily="2" charset="2"/>
              <a:buNone/>
            </a:pPr>
            <a:r>
              <a:rPr lang="es-ES" b="1" dirty="0">
                <a:solidFill>
                  <a:schemeClr val="accent1"/>
                </a:solidFill>
                <a:effectLst>
                  <a:outerShdw blurRad="38100" dist="38100" dir="2700000" algn="tl">
                    <a:srgbClr val="000000"/>
                  </a:outerShdw>
                </a:effectLst>
              </a:rPr>
              <a:t>EUROPA     10 millones km²</a:t>
            </a:r>
          </a:p>
        </p:txBody>
      </p:sp>
      <p:pic>
        <p:nvPicPr>
          <p:cNvPr id="115717" name="Picture 5"/>
          <p:cNvPicPr>
            <a:picLocks noChangeAspect="1" noChangeArrowheads="1"/>
          </p:cNvPicPr>
          <p:nvPr/>
        </p:nvPicPr>
        <p:blipFill>
          <a:blip r:embed="rId2">
            <a:clrChange>
              <a:clrFrom>
                <a:srgbClr val="4A4A4A"/>
              </a:clrFrom>
              <a:clrTo>
                <a:srgbClr val="4A4A4A">
                  <a:alpha val="0"/>
                </a:srgbClr>
              </a:clrTo>
            </a:clrChange>
          </a:blip>
          <a:srcRect b="7140"/>
          <a:stretch>
            <a:fillRect/>
          </a:stretch>
        </p:blipFill>
        <p:spPr bwMode="auto">
          <a:xfrm>
            <a:off x="3929058" y="1643050"/>
            <a:ext cx="4895850" cy="2808287"/>
          </a:xfrm>
          <a:prstGeom prst="rect">
            <a:avLst/>
          </a:prstGeom>
          <a:noFill/>
          <a:ln w="9525">
            <a:noFill/>
            <a:miter lim="800000"/>
            <a:headEnd/>
            <a:tailEnd/>
          </a:ln>
          <a:effectLst/>
        </p:spPr>
      </p:pic>
      <p:sp>
        <p:nvSpPr>
          <p:cNvPr id="115718" name="Line 6"/>
          <p:cNvSpPr>
            <a:spLocks noChangeShapeType="1"/>
          </p:cNvSpPr>
          <p:nvPr/>
        </p:nvSpPr>
        <p:spPr bwMode="auto">
          <a:xfrm>
            <a:off x="3286116" y="2357430"/>
            <a:ext cx="3959225" cy="0"/>
          </a:xfrm>
          <a:prstGeom prst="line">
            <a:avLst/>
          </a:prstGeom>
          <a:noFill/>
          <a:ln w="9525">
            <a:solidFill>
              <a:srgbClr val="FF0000"/>
            </a:solidFill>
            <a:round/>
            <a:headEnd/>
            <a:tailEnd/>
          </a:ln>
          <a:effectLst/>
        </p:spPr>
        <p:txBody>
          <a:bodyPr/>
          <a:lstStyle/>
          <a:p>
            <a:endParaRPr lang="es-MX"/>
          </a:p>
        </p:txBody>
      </p:sp>
      <p:sp>
        <p:nvSpPr>
          <p:cNvPr id="115720" name="Line 8"/>
          <p:cNvSpPr>
            <a:spLocks noChangeShapeType="1"/>
          </p:cNvSpPr>
          <p:nvPr/>
        </p:nvSpPr>
        <p:spPr bwMode="auto">
          <a:xfrm flipV="1">
            <a:off x="3286116" y="2786058"/>
            <a:ext cx="1800225" cy="0"/>
          </a:xfrm>
          <a:prstGeom prst="line">
            <a:avLst/>
          </a:prstGeom>
          <a:noFill/>
          <a:ln w="9525">
            <a:solidFill>
              <a:srgbClr val="FF0000"/>
            </a:solidFill>
            <a:round/>
            <a:headEnd/>
            <a:tailEnd/>
          </a:ln>
          <a:effectLst/>
        </p:spPr>
        <p:txBody>
          <a:bodyPr/>
          <a:lstStyle/>
          <a:p>
            <a:endParaRPr lang="es-MX"/>
          </a:p>
        </p:txBody>
      </p:sp>
      <p:sp>
        <p:nvSpPr>
          <p:cNvPr id="115723" name="Line 11"/>
          <p:cNvSpPr>
            <a:spLocks noChangeShapeType="1"/>
          </p:cNvSpPr>
          <p:nvPr/>
        </p:nvSpPr>
        <p:spPr bwMode="auto">
          <a:xfrm flipV="1">
            <a:off x="3286116" y="2285992"/>
            <a:ext cx="3357586" cy="1643074"/>
          </a:xfrm>
          <a:prstGeom prst="line">
            <a:avLst/>
          </a:prstGeom>
          <a:noFill/>
          <a:ln w="9525">
            <a:solidFill>
              <a:srgbClr val="FF0000"/>
            </a:solidFill>
            <a:round/>
            <a:headEnd/>
            <a:tailEnd type="triangle" w="med" len="med"/>
          </a:ln>
          <a:effectLst/>
        </p:spPr>
        <p:txBody>
          <a:bodyPr/>
          <a:lstStyle/>
          <a:p>
            <a:endParaRPr lang="es-MX"/>
          </a:p>
        </p:txBody>
      </p:sp>
      <p:sp>
        <p:nvSpPr>
          <p:cNvPr id="115724" name="Line 12"/>
          <p:cNvSpPr>
            <a:spLocks noChangeShapeType="1"/>
          </p:cNvSpPr>
          <p:nvPr/>
        </p:nvSpPr>
        <p:spPr bwMode="auto">
          <a:xfrm flipV="1">
            <a:off x="3214678" y="3000372"/>
            <a:ext cx="3357586" cy="142876"/>
          </a:xfrm>
          <a:prstGeom prst="line">
            <a:avLst/>
          </a:prstGeom>
          <a:noFill/>
          <a:ln w="9525">
            <a:solidFill>
              <a:srgbClr val="FF0000"/>
            </a:solidFill>
            <a:round/>
            <a:headEnd/>
            <a:tailEnd type="triangle" w="med" len="med"/>
          </a:ln>
          <a:effectLst/>
        </p:spPr>
        <p:txBody>
          <a:bodyPr/>
          <a:lstStyle/>
          <a:p>
            <a:endParaRPr lang="es-MX"/>
          </a:p>
        </p:txBody>
      </p:sp>
      <p:sp>
        <p:nvSpPr>
          <p:cNvPr id="115725" name="Line 13"/>
          <p:cNvSpPr>
            <a:spLocks noChangeShapeType="1"/>
          </p:cNvSpPr>
          <p:nvPr/>
        </p:nvSpPr>
        <p:spPr bwMode="auto">
          <a:xfrm flipV="1">
            <a:off x="3214678" y="3500438"/>
            <a:ext cx="4786346" cy="71438"/>
          </a:xfrm>
          <a:prstGeom prst="line">
            <a:avLst/>
          </a:prstGeom>
          <a:noFill/>
          <a:ln w="9525">
            <a:solidFill>
              <a:srgbClr val="FF0000"/>
            </a:solidFill>
            <a:round/>
            <a:headEnd/>
            <a:tailEnd type="triangle" w="med" len="med"/>
          </a:ln>
          <a:effectLst/>
        </p:spPr>
        <p:txBody>
          <a:bodyPr/>
          <a:lstStyle/>
          <a:p>
            <a:endParaRPr lang="es-MX"/>
          </a:p>
        </p:txBody>
      </p:sp>
      <p:sp>
        <p:nvSpPr>
          <p:cNvPr id="15" name="Text Box 14"/>
          <p:cNvSpPr txBox="1">
            <a:spLocks noChangeArrowheads="1"/>
          </p:cNvSpPr>
          <p:nvPr/>
        </p:nvSpPr>
        <p:spPr bwMode="auto">
          <a:xfrm>
            <a:off x="0" y="4180344"/>
            <a:ext cx="8715436" cy="2677656"/>
          </a:xfrm>
          <a:prstGeom prst="rect">
            <a:avLst/>
          </a:prstGeom>
          <a:noFill/>
          <a:ln w="9525" algn="ctr">
            <a:noFill/>
            <a:miter lim="800000"/>
            <a:headEnd/>
            <a:tailEnd/>
          </a:ln>
          <a:effectLst/>
        </p:spPr>
        <p:txBody>
          <a:bodyPr wrap="square">
            <a:spAutoFit/>
          </a:bodyPr>
          <a:lstStyle/>
          <a:p>
            <a:pPr marL="609600" indent="-609600">
              <a:buFont typeface="Wingdings" pitchFamily="2" charset="2"/>
              <a:buNone/>
            </a:pPr>
            <a:endParaRPr lang="es-ES" sz="1600" dirty="0">
              <a:solidFill>
                <a:schemeClr val="hlink"/>
              </a:solidFill>
              <a:effectLst>
                <a:outerShdw blurRad="38100" dist="38100" dir="2700000" algn="tl">
                  <a:srgbClr val="000000"/>
                </a:outerShdw>
              </a:effectLst>
            </a:endParaRPr>
          </a:p>
          <a:p>
            <a:pPr marL="609600" indent="-609600" algn="just">
              <a:buFont typeface="Wingdings" pitchFamily="2" charset="2"/>
              <a:buNone/>
            </a:pPr>
            <a:r>
              <a:rPr lang="es-ES" sz="2000" dirty="0">
                <a:solidFill>
                  <a:schemeClr val="accent1"/>
                </a:solidFill>
                <a:effectLst>
                  <a:outerShdw blurRad="38100" dist="38100" dir="2700000" algn="tl">
                    <a:srgbClr val="000000"/>
                  </a:outerShdw>
                </a:effectLst>
              </a:rPr>
              <a:t>Cuando los primeros europeos arribaron a las costas de lo que ellos consideraron el Nuevo Mundo, fueron, por lo general, recibidos con sorpresa y curiosidad por los indígenas. Al parecer, los indígenas americanos consideraron a estos visitantes de tez clara como enviados de los dioses, no sólo por sus caballos, vestimentas, barbas y barcos de vela, sino sobre todo por su tecnología: cuchillos y espadas de acero, arcabuces y cañones, espejos, calderos de cobre y latón, y otros objetos desconocidos para ellos.</a:t>
            </a:r>
          </a:p>
          <a:p>
            <a:pPr marL="609600" indent="-609600">
              <a:buFont typeface="Wingdings" pitchFamily="2" charset="2"/>
              <a:buNone/>
            </a:pPr>
            <a:endParaRPr lang="es-ES" sz="1200" dirty="0">
              <a:solidFill>
                <a:schemeClr val="accent1"/>
              </a:solidFill>
              <a:effectLst>
                <a:outerShdw blurRad="38100" dist="38100" dir="2700000" algn="tl">
                  <a:srgbClr val="000000"/>
                </a:outerShdw>
              </a:effectLst>
            </a:endParaRPr>
          </a:p>
        </p:txBody>
      </p:sp>
      <p:sp>
        <p:nvSpPr>
          <p:cNvPr id="13" name="12 CuadroTexto"/>
          <p:cNvSpPr txBox="1"/>
          <p:nvPr/>
        </p:nvSpPr>
        <p:spPr>
          <a:xfrm>
            <a:off x="0" y="0"/>
            <a:ext cx="9144000" cy="523220"/>
          </a:xfrm>
          <a:prstGeom prst="rect">
            <a:avLst/>
          </a:prstGeom>
          <a:noFill/>
        </p:spPr>
        <p:txBody>
          <a:bodyPr wrap="square" rtlCol="0">
            <a:spAutoFit/>
          </a:bodyPr>
          <a:lstStyle/>
          <a:p>
            <a:pPr lvl="0" algn="ctr"/>
            <a:r>
              <a:rPr lang="es-ES_tradnl" sz="2800" b="1" dirty="0" smtClean="0">
                <a:latin typeface="Arial" pitchFamily="34" charset="0"/>
                <a:cs typeface="Times New Roman" pitchFamily="18" charset="0"/>
              </a:rPr>
              <a:t>EPOCA DE LA CONQUISTA DE 1.492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14283" y="571480"/>
            <a:ext cx="4643470" cy="6370975"/>
          </a:xfrm>
          <a:prstGeom prst="rect">
            <a:avLst/>
          </a:prstGeom>
          <a:noFill/>
        </p:spPr>
        <p:txBody>
          <a:bodyPr wrap="square" rtlCol="0">
            <a:spAutoFit/>
          </a:bodyPr>
          <a:lstStyle/>
          <a:p>
            <a:pPr algn="just"/>
            <a:r>
              <a:rPr lang="es-MX" sz="2400" dirty="0" smtClean="0"/>
              <a:t>En 50 años (1.492-1.542), los españoles recorrieron gran parte del continente americano. España la consideró como una provincia más; por eso trasplantó a América sus instituciones y su cultura. </a:t>
            </a:r>
          </a:p>
          <a:p>
            <a:pPr algn="just"/>
            <a:r>
              <a:rPr lang="es-MX" sz="2400" dirty="0" smtClean="0"/>
              <a:t>Entre los organismos que los españoles crearon: </a:t>
            </a:r>
            <a:r>
              <a:rPr lang="es-MX" sz="2400" dirty="0" smtClean="0">
                <a:solidFill>
                  <a:srgbClr val="FF0000"/>
                </a:solidFill>
              </a:rPr>
              <a:t>la casa de contratación de indias</a:t>
            </a:r>
            <a:r>
              <a:rPr lang="es-MX" sz="2400" dirty="0" smtClean="0"/>
              <a:t> (1.503-1.790), para controlar el comercio,  </a:t>
            </a:r>
            <a:r>
              <a:rPr lang="es-MX" sz="2400" dirty="0" smtClean="0">
                <a:solidFill>
                  <a:srgbClr val="FF0000"/>
                </a:solidFill>
              </a:rPr>
              <a:t>el consejo de indias </a:t>
            </a:r>
            <a:r>
              <a:rPr lang="es-MX" sz="2400" dirty="0" smtClean="0"/>
              <a:t>(1.524-1834), para todos los asuntos americanos. </a:t>
            </a:r>
          </a:p>
          <a:p>
            <a:pPr algn="just"/>
            <a:r>
              <a:rPr lang="es-MX" sz="2400" dirty="0" smtClean="0"/>
              <a:t>Se organizó los nuevos territorios creando </a:t>
            </a:r>
            <a:r>
              <a:rPr lang="es-MX" sz="2400" dirty="0" smtClean="0">
                <a:solidFill>
                  <a:srgbClr val="FF0000"/>
                </a:solidFill>
              </a:rPr>
              <a:t>Virreinatos, audiencias, gobernaciones y capitanías generales, corregimientos y Cabildos</a:t>
            </a:r>
            <a:r>
              <a:rPr lang="es-MX" sz="2400" dirty="0" smtClean="0"/>
              <a:t>.</a:t>
            </a:r>
          </a:p>
        </p:txBody>
      </p:sp>
      <p:sp>
        <p:nvSpPr>
          <p:cNvPr id="4" name="3 CuadroTexto"/>
          <p:cNvSpPr txBox="1"/>
          <p:nvPr/>
        </p:nvSpPr>
        <p:spPr>
          <a:xfrm>
            <a:off x="0" y="-24"/>
            <a:ext cx="9144000" cy="523220"/>
          </a:xfrm>
          <a:prstGeom prst="rect">
            <a:avLst/>
          </a:prstGeom>
          <a:noFill/>
        </p:spPr>
        <p:txBody>
          <a:bodyPr wrap="square" rtlCol="0">
            <a:spAutoFit/>
          </a:bodyPr>
          <a:lstStyle/>
          <a:p>
            <a:pPr lvl="0" algn="ctr"/>
            <a:r>
              <a:rPr lang="es-ES_tradnl" sz="2800" b="1" dirty="0" smtClean="0">
                <a:latin typeface="Arial" pitchFamily="34" charset="0"/>
                <a:cs typeface="Times New Roman" pitchFamily="18" charset="0"/>
              </a:rPr>
              <a:t>EPOCA DE LA CONQUISTA DE 1.492</a:t>
            </a:r>
          </a:p>
        </p:txBody>
      </p:sp>
      <p:pic>
        <p:nvPicPr>
          <p:cNvPr id="5" name="Picture 2" descr="http://redul.wikispaces.com/file/view/2BacHisT08mapa-virreinatos02.png/39030258/2BacHisT08mapa-virreinatos02.png"/>
          <p:cNvPicPr>
            <a:picLocks noChangeAspect="1" noChangeArrowheads="1"/>
          </p:cNvPicPr>
          <p:nvPr/>
        </p:nvPicPr>
        <p:blipFill>
          <a:blip r:embed="rId3"/>
          <a:srcRect/>
          <a:stretch>
            <a:fillRect/>
          </a:stretch>
        </p:blipFill>
        <p:spPr bwMode="auto">
          <a:xfrm>
            <a:off x="4857752" y="714356"/>
            <a:ext cx="4000528" cy="542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2188</TotalTime>
  <Words>5441</Words>
  <Application>Microsoft Office PowerPoint</Application>
  <PresentationFormat>Presentación en pantalla (4:3)</PresentationFormat>
  <Paragraphs>468</Paragraphs>
  <Slides>50</Slides>
  <Notes>14</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50</vt:i4>
      </vt:variant>
    </vt:vector>
  </HeadingPairs>
  <TitlesOfParts>
    <vt:vector size="52" baseType="lpstr">
      <vt:lpstr>Tema de Office</vt:lpstr>
      <vt:lpstr>Imagen</vt:lpstr>
      <vt:lpstr>Diapositiva 1</vt:lpstr>
      <vt:lpstr>Diapositiva 2</vt:lpstr>
      <vt:lpstr>Diapositiva 3</vt:lpstr>
      <vt:lpstr>Diapositiva 4</vt:lpstr>
      <vt:lpstr>El 1º viaje de Colón</vt:lpstr>
      <vt:lpstr>Diapositiva 6</vt:lpstr>
      <vt:lpstr>EL 4º viaje 11 de mayo de 1.502: Con cuatro navíos y 150 hombres partió de Cádiz. Falleció el 20 de mayo de 1506 en Valladolid. </vt:lpstr>
      <vt:lpstr>Diapositiva 8</vt:lpstr>
      <vt:lpstr>Diapositiva 9</vt:lpstr>
      <vt:lpstr>LEYES DE INDIAS.</vt:lpstr>
      <vt:lpstr>LA PROPIEDAD DE TIERRA.</vt:lpstr>
      <vt:lpstr>LA PROPIEDAD DE TIERRA.</vt:lpstr>
      <vt:lpstr>LOS INDÍGENAS Y LAS REDUCCIONES</vt:lpstr>
      <vt:lpstr>LOS RESGUARDOS Y LOS CABILDOS INDIGENAS</vt:lpstr>
      <vt:lpstr>EL PROYECTO REPUBLICANO DE INTEGRACIÓN  INDIGENA</vt:lpstr>
      <vt:lpstr>ABOLICION DE LOS RESGUARDOS  </vt:lpstr>
      <vt:lpstr>ABOLICION DE LOS RESGUARDOS  </vt:lpstr>
      <vt:lpstr>LAS MISIONES Y LA CIVILIZACION DE LOS SALVAJES</vt:lpstr>
      <vt:lpstr>LUCHA DE MANUEL QUINTIN LAME CHANTRE</vt:lpstr>
      <vt:lpstr>LUCHA DE MANUEL QUINTIN LAME CHANTRE</vt:lpstr>
      <vt:lpstr>GOBIERNO INDIRECTO Y TUTELA DE LA MISION</vt:lpstr>
      <vt:lpstr>GOBIERNO INDIRECTO Y TUTELA DE LA MISION</vt:lpstr>
      <vt:lpstr>LA RUPTURA DEL PROTECCIONISMO</vt:lpstr>
      <vt:lpstr>LA RUPTURA DEL PROTECCIONISMO</vt:lpstr>
      <vt:lpstr>LA RUPTURA DEL PROTECCIONISMO</vt:lpstr>
      <vt:lpstr>UNA NUEVA POLITICA</vt:lpstr>
      <vt:lpstr>UNA NUEVA POLITICA</vt:lpstr>
      <vt:lpstr>UNA NUEVA POLITICA</vt:lpstr>
      <vt:lpstr>UNA NUEVA POLITICA</vt:lpstr>
      <vt:lpstr>PLATAFORMA DE LUCHA DEL MOVIMIENTO INDÍGENA DE COLOMBIA</vt:lpstr>
      <vt:lpstr>PROGRAMA DE LUCHA DEL MOVIMIENTO INDÍGENA DE COLOMBIA</vt:lpstr>
      <vt:lpstr>PROGRAMA DE LUCHA DEL MOVIMIENTO INDÍGENA DE COLOMBIA</vt:lpstr>
      <vt:lpstr>UNA NUEVA POLITICA</vt:lpstr>
      <vt:lpstr>COLOMBIA UNA NACION MULTIETNICA Y PLURICULTURAL</vt:lpstr>
      <vt:lpstr>Diapositiva 35</vt:lpstr>
      <vt:lpstr>Diapositiva 36</vt:lpstr>
      <vt:lpstr>Diapositiva 37</vt:lpstr>
      <vt:lpstr>Diapositiva 38</vt:lpstr>
      <vt:lpstr>Diapositiva 39</vt:lpstr>
      <vt:lpstr>Diapositiva 40</vt:lpstr>
      <vt:lpstr>Diapositiva 41</vt:lpstr>
      <vt:lpstr>PUEBLOS INDIGENAS</vt:lpstr>
      <vt:lpstr>34 Pueblos requieren  Planes de Salvaguarda  Étnica </vt:lpstr>
      <vt:lpstr>COLOMBIA UNA NACION MULTIETNICA Y PLURICULTURAL:   NORMAS NACIONALES</vt:lpstr>
      <vt:lpstr>COLOMBIA UNA NACION MULTIETNICA Y PLURICULTURAL:   NORMAS NACIONALES</vt:lpstr>
      <vt:lpstr>COLOMBIA UNA NACION MULTIETNICA Y PLURICULTURAL:   NORMAS NACIONALES</vt:lpstr>
      <vt:lpstr>COLOMBIA UNA NACION MULTIETNICA Y PLURICULTURAL:   NORMAS NACIONALES</vt:lpstr>
      <vt:lpstr>COLOMBIA UNA NACION MULTIETNICA Y PLURICULTURAL:   INSTRUMENTOS INTERNACIONALES</vt:lpstr>
      <vt:lpstr>COLOMBIA UNA NACION MULTIETNICA Y PLURICULTURAL:   INSTRUMENTOS INTERNACIONALES</vt:lpstr>
      <vt:lpstr>Diapositiva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dc:title>
  <dc:creator>Ba-k.com</dc:creator>
  <cp:lastModifiedBy>HP</cp:lastModifiedBy>
  <cp:revision>301</cp:revision>
  <dcterms:created xsi:type="dcterms:W3CDTF">2011-03-25T11:12:47Z</dcterms:created>
  <dcterms:modified xsi:type="dcterms:W3CDTF">2012-02-21T15:33:06Z</dcterms:modified>
</cp:coreProperties>
</file>